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8"/>
  </p:notesMasterIdLst>
  <p:sldIdLst>
    <p:sldId id="256" r:id="rId2"/>
    <p:sldId id="259" r:id="rId3"/>
    <p:sldId id="260" r:id="rId4"/>
    <p:sldId id="261" r:id="rId5"/>
    <p:sldId id="369" r:id="rId6"/>
    <p:sldId id="262" r:id="rId7"/>
    <p:sldId id="263" r:id="rId8"/>
    <p:sldId id="264" r:id="rId9"/>
    <p:sldId id="267" r:id="rId10"/>
    <p:sldId id="272" r:id="rId11"/>
    <p:sldId id="273" r:id="rId12"/>
    <p:sldId id="275" r:id="rId13"/>
    <p:sldId id="276" r:id="rId14"/>
    <p:sldId id="278" r:id="rId15"/>
    <p:sldId id="279" r:id="rId16"/>
    <p:sldId id="280" r:id="rId17"/>
    <p:sldId id="281" r:id="rId18"/>
    <p:sldId id="282" r:id="rId19"/>
    <p:sldId id="283" r:id="rId20"/>
    <p:sldId id="285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8" r:id="rId29"/>
    <p:sldId id="301" r:id="rId30"/>
    <p:sldId id="302" r:id="rId31"/>
    <p:sldId id="307" r:id="rId32"/>
    <p:sldId id="311" r:id="rId33"/>
    <p:sldId id="312" r:id="rId34"/>
    <p:sldId id="313" r:id="rId35"/>
    <p:sldId id="314" r:id="rId36"/>
    <p:sldId id="316" r:id="rId37"/>
    <p:sldId id="317" r:id="rId38"/>
    <p:sldId id="318" r:id="rId39"/>
    <p:sldId id="319" r:id="rId40"/>
    <p:sldId id="321" r:id="rId41"/>
    <p:sldId id="322" r:id="rId42"/>
    <p:sldId id="323" r:id="rId43"/>
    <p:sldId id="324" r:id="rId44"/>
    <p:sldId id="325" r:id="rId45"/>
    <p:sldId id="326" r:id="rId46"/>
    <p:sldId id="327" r:id="rId47"/>
    <p:sldId id="328" r:id="rId48"/>
    <p:sldId id="329" r:id="rId49"/>
    <p:sldId id="330" r:id="rId50"/>
    <p:sldId id="331" r:id="rId51"/>
    <p:sldId id="363" r:id="rId52"/>
    <p:sldId id="371" r:id="rId53"/>
    <p:sldId id="375" r:id="rId54"/>
    <p:sldId id="376" r:id="rId55"/>
    <p:sldId id="265" r:id="rId56"/>
    <p:sldId id="266" r:id="rId57"/>
    <p:sldId id="377" r:id="rId58"/>
    <p:sldId id="269" r:id="rId59"/>
    <p:sldId id="270" r:id="rId60"/>
    <p:sldId id="271" r:id="rId61"/>
    <p:sldId id="379" r:id="rId62"/>
    <p:sldId id="274" r:id="rId63"/>
    <p:sldId id="380" r:id="rId64"/>
    <p:sldId id="277" r:id="rId65"/>
    <p:sldId id="382" r:id="rId66"/>
    <p:sldId id="383" r:id="rId67"/>
    <p:sldId id="384" r:id="rId68"/>
    <p:sldId id="385" r:id="rId69"/>
    <p:sldId id="386" r:id="rId70"/>
    <p:sldId id="387" r:id="rId71"/>
    <p:sldId id="284" r:id="rId72"/>
    <p:sldId id="388" r:id="rId73"/>
    <p:sldId id="286" r:id="rId74"/>
    <p:sldId id="389" r:id="rId75"/>
    <p:sldId id="390" r:id="rId76"/>
    <p:sldId id="391" r:id="rId77"/>
    <p:sldId id="392" r:id="rId78"/>
    <p:sldId id="393" r:id="rId79"/>
    <p:sldId id="394" r:id="rId80"/>
    <p:sldId id="395" r:id="rId81"/>
    <p:sldId id="294" r:id="rId82"/>
    <p:sldId id="295" r:id="rId83"/>
    <p:sldId id="296" r:id="rId84"/>
    <p:sldId id="297" r:id="rId85"/>
    <p:sldId id="396" r:id="rId86"/>
    <p:sldId id="299" r:id="rId87"/>
    <p:sldId id="300" r:id="rId88"/>
    <p:sldId id="397" r:id="rId89"/>
    <p:sldId id="398" r:id="rId90"/>
    <p:sldId id="303" r:id="rId91"/>
    <p:sldId id="304" r:id="rId92"/>
    <p:sldId id="305" r:id="rId93"/>
    <p:sldId id="306" r:id="rId94"/>
    <p:sldId id="399" r:id="rId95"/>
    <p:sldId id="308" r:id="rId96"/>
    <p:sldId id="309" r:id="rId97"/>
  </p:sldIdLst>
  <p:sldSz cx="9144000" cy="5143500" type="screen16x9"/>
  <p:notesSz cx="6858000" cy="9144000"/>
  <p:embeddedFontLst>
    <p:embeddedFont>
      <p:font typeface="Proxima Nova" panose="020B0604020202020204" charset="0"/>
      <p:regular r:id="rId99"/>
      <p:bold r:id="rId100"/>
      <p:italic r:id="rId101"/>
      <p:boldItalic r:id="rId102"/>
    </p:embeddedFont>
    <p:embeddedFont>
      <p:font typeface="Roboto Mono" panose="00000009000000000000" pitchFamily="49" charset="0"/>
      <p:regular r:id="rId103"/>
      <p:bold r:id="rId104"/>
      <p:italic r:id="rId105"/>
      <p:boldItalic r:id="rId10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63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6EF57D-1AE0-4E5C-A179-0C2D41AC103F}">
  <a:tblStyle styleId="{716EF57D-1AE0-4E5C-A179-0C2D41AC10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17" autoAdjust="0"/>
    <p:restoredTop sz="93447" autoAdjust="0"/>
  </p:normalViewPr>
  <p:slideViewPr>
    <p:cSldViewPr snapToGrid="0">
      <p:cViewPr varScale="1">
        <p:scale>
          <a:sx n="78" d="100"/>
          <a:sy n="78" d="100"/>
        </p:scale>
        <p:origin x="1024" y="36"/>
      </p:cViewPr>
      <p:guideLst/>
    </p:cSldViewPr>
  </p:slideViewPr>
  <p:outlineViewPr>
    <p:cViewPr>
      <p:scale>
        <a:sx n="33" d="100"/>
        <a:sy n="33" d="100"/>
      </p:scale>
      <p:origin x="0" y="-379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0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4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5.fntdata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1.fntdata"/><Relationship Id="rId10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2.fntdata"/><Relationship Id="rId105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sinessofapps.com/data/app-statistics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kickassfacts.com/20-interesting-facts-about-android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gs.statcounter.com/os-market-share/mobile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components/fragments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rototypr.io/designing-for-multiple-screen-densities-on-android-5fba8afe7ead" TargetMode="External"/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tackoverflow.com/questions/2025282/what-is-the-difference-between-px-dip-dp-and-sp" TargetMode="External"/></Relationships>
</file>

<file path=ppt/notesSlides/_rels/notes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rototypr.io/designing-for-multiple-screen-densities-on-android-5fba8afe7ead" TargetMode="External"/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tackoverflow.com/questions/2025282/what-is-the-difference-between-px-dip-dp-and-sp" TargetMode="Externa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bdfcbf8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abdfcbf8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fea847ee0_1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fea847ee0_1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94fcb2994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94fcb2994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fea847ee0_1_1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fea847ee0_1_1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abdfcbf88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abdfcbf88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fea847ee0_1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fea847ee0_1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fea847ee0_1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fea847ee0_1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fea847ee0_1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fea847ee0_1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fea847ee0_1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fea847ee0_1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fea847ee0_1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fea847ee0_1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14139887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14139887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fea847ee0_1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fea847ee0_1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fea847ee0_1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fea847ee0_1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fea847ee0_1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fea847ee0_1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fea847ee0_1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fea847ee0_1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fea847ee0_1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fea847ee0_1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94fcb29947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94fcb29947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fea847ee0_1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fea847ee0_1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fea847ee0_1_1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fea847ee0_1_1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http://www.businessofapps.com/data/app-statistics/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https://www.kickassfacts.com/20-interesting-facts-about-android/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ea39c34c5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ea39c34c5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http://gs.statcounter.com/os-market-share/mobile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fea847ee0_1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fea847ee0_1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OpenSignal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c46170f5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ec46170f5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fea847ee0_1_1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fea847ee0_1_1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fea847ee0_1_1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fea847ee0_1_1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fea847ee0_1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fea847ee0_1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fea847ee0_1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fea847ee0_1_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fea847ee0_1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fea847ee0_1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fea847ee0_1_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fea847ee0_1_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fea847ee0_1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fea847ee0_1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fea847ee0_1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fea847ee0_1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94fcb2994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94fcb29947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fea847ee0_1_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fea847ee0_1_8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fea847ee0_1_8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fea847ee0_1_8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6d60e058e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6d60e058e4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6d60e058e4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6d60e058e4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6d60e058e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6d60e058e4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6d60e058e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6d60e058e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6d60e058e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6d60e058e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6d60e058e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6d60e058e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6d60e058e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6d60e058e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6d60e058e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6d60e058e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6d60e058e4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6d60e058e4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6d60e058e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6d60e058e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fea847ee0_1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fea847ee0_1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3ef4edb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33ef4edb9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0e2484296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0e2484296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0e2484296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0e2484296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0e2484296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0e2484296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96b95d34a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96b95d34a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3c084391a_1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3c084391a_1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96b95d34a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96b95d34a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7688f632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7688f632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0e2484296_0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0e2484296_0_5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0e2484296_0_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0e2484296_0_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fea847ee0_1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fea847ee0_1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0e2484296_0_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0e2484296_0_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*It doesn’t have to be, there’s a big push for Fragments, where one Activity is comprised of multiple fragments. However, they are tricky to learn &amp; work with and you can build an entire app without using them at all.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3"/>
              </a:rPr>
              <a:t>https://developer.android.com/guide/components/fragments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0e2484296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0e2484296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0e2484296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0e2484296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0e2484296_0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40e2484296_0_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Both Android &amp; iOS are alpha testing a new UI ToolKit where the screens are designed in code using composable function calls - similar to React Native.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https://developer.android.com/jetpack/compose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0e2484296_0_10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0e2484296_0_10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Both Android &amp; iOS are alpha testing a new UI ToolKit where the screens are designed in code using composable function calls - similar to React Native.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https://developer.android.com/jetpack/compose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0e2484296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0e2484296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0e2484296_0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0e2484296_0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https://www.tutorialspoint.com/android/android_login_screen.htm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0e2484296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0e2484296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0e2484296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0e2484296_0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0e2484296_0_1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0e2484296_0_1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fea847ee0_1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fea847ee0_1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40e2484296_0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40e2484296_0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○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Also adds some features not present in RelativeLayout (e.g bias, guidelines, etc.)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40e2484296_0_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40e2484296_0_6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40e2484296_0_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40e2484296_0_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40e2484296_0_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40e2484296_0_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96b95d34a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96b95d34a6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96b95d34a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96b95d34a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96b95d34a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96b95d34a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ee567949c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ee567949c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ee567949c9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ee567949c9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ee567949c9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ee567949c9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fea847ee0_1_1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fea847ee0_1_1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ee567949c9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ee567949c9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https://blog.prototypr.io/designing-for-multiple-screen-densities-on-android-5fba8afe7ead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https://stackoverflow.com/questions/2025282/what-is-the-difference-between-px-dip-dp-and-sp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ee567949c9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ee567949c9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https://blog.prototypr.io/designing-for-multiple-screen-densities-on-android-5fba8afe7ead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https://stackoverflow.com/questions/2025282/what-is-the-difference-between-px-dip-dp-and-sp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ee567949c9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ee567949c9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e567949c9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ee567949c9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ee567949c9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ee567949c9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ee567949c9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ee567949c9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ee567949c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ee567949c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ee567949c9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ee567949c9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ee567949c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ee567949c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ee567949c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ee567949c9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61d42ba0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961d42ba0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ee567949c9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ee567949c9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ee567949c9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ee567949c9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e567949c9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ee567949c9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ee567949c9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ee567949c9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ee567949c9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ee567949c9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ee567949c9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ee567949c9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B2B2B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2B2B2B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rgbClr val="A4C63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rgbClr val="A4C63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rgbClr val="2B2B2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Char char="●"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○"/>
              <a:defRPr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Proxima Nova"/>
              <a:buChar char="■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odelabs.developers.google.com/android-kotlin-fundamentals/" TargetMode="External"/><Relationship Id="rId4" Type="http://schemas.openxmlformats.org/officeDocument/2006/relationships/hyperlink" Target="https://codelabs.developers.google.com/android-training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ry.kotlinlang.org/#/Kotlin%20in%20Action/Chapter%201/1.1/1.1_ATasteOfKotlin.k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studio/index.html#Requirement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pple.com/app-store/review/rejections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echcrunch.com/2018/07/16/apples-app-store-revenue-nearly-double-that-of-google-play-in-first-half-of-2018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kotlinlang.org/docs/multiplatform.html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runch.com/2019/05/07/kotlin-is-now-googles-preferred-language-for-android-app-development/#:~:text=Kotlin%20is%20now%20Google's%20preferred%20language%20for%20Android%20app%20development,-Frederic%20Lardinois%40fredericl&amp;text=Google%20today%20announced%20that%20the,Google%20writes%20in%20today's%20announcement.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kotlinlang.org/docs/multiplatform.html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kotlinlang.org/docs/reference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kotlinlang.org/docs/reference/basic-syntax.html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kotlinlang.org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studio/install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-scm.com/downloads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minsdkversion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studio#Requirement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.android.com/studio/run/emulator#requirements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ckcapurso/SE-Summit-Android-Workshop/tree/master/instructions/2%20-%20Login%20UI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ckcapurso/SE-Summit-Android-Workshop/tree/master/instructions/2%20-%20Login%20UI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ckcapurso/SE-Summit-Android-Workshop/tree/master/instructions/3%20-%20Login%20Code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CSCI 4237 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Software Design for Handheld Devices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10450" y="3924925"/>
            <a:ext cx="8044200" cy="8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Lecture 1 - Course Intro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Mike Cobb</a:t>
            </a:r>
            <a:endParaRPr dirty="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676" y="3924925"/>
            <a:ext cx="1178450" cy="89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Some Lecture 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Use hands on exercises in class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Homework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  <p:sp>
        <p:nvSpPr>
          <p:cNvPr id="165" name="Google Shape;165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Format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 dirty="0"/>
              <a:t>This is a once-a-week class... at 2.5 hrs per lecture</a:t>
            </a: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 dirty="0"/>
              <a:t>Class is Synchronized in-person course</a:t>
            </a: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 dirty="0"/>
              <a:t>My expectation is you will come to class and participate each week</a:t>
            </a: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 dirty="0"/>
              <a:t>Weather may change plans</a:t>
            </a:r>
            <a:endParaRPr sz="2300" dirty="0"/>
          </a:p>
        </p:txBody>
      </p:sp>
      <p:sp>
        <p:nvSpPr>
          <p:cNvPr id="171" name="Google Shape;171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Disclaimers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Materials</a:t>
            </a:r>
            <a:endParaRPr/>
          </a:p>
        </p:txBody>
      </p:sp>
      <p:sp>
        <p:nvSpPr>
          <p:cNvPr id="184" name="Google Shape;18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Android developers website: </a:t>
            </a:r>
            <a:r>
              <a:rPr lang="en" u="sng" dirty="0">
                <a:solidFill>
                  <a:schemeClr val="l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https://developer.android.com/guide/</a:t>
            </a:r>
            <a:r>
              <a:rPr lang="en" dirty="0">
                <a:solidFill>
                  <a:schemeClr val="lt2"/>
                </a:solidFill>
              </a:rPr>
              <a:t> </a:t>
            </a:r>
            <a:br>
              <a:rPr lang="en" dirty="0">
                <a:solidFill>
                  <a:srgbClr val="A4C639"/>
                </a:solidFill>
              </a:rPr>
            </a:br>
            <a:endParaRPr dirty="0">
              <a:solidFill>
                <a:srgbClr val="A4C639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Google also hosts free developer tutorials &amp; codelabs:</a:t>
            </a:r>
            <a:br>
              <a:rPr lang="en" dirty="0"/>
            </a:br>
            <a:r>
              <a:rPr lang="en" u="sng" dirty="0">
                <a:solidFill>
                  <a:schemeClr val="l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https://codelabs.developers.google.com/android-training/</a:t>
            </a:r>
            <a:br>
              <a:rPr lang="en" dirty="0">
                <a:solidFill>
                  <a:schemeClr val="lt2"/>
                </a:solidFill>
              </a:rPr>
            </a:br>
            <a:br>
              <a:rPr lang="en" dirty="0">
                <a:solidFill>
                  <a:schemeClr val="lt2"/>
                </a:solidFill>
              </a:rPr>
            </a:br>
            <a:r>
              <a:rPr lang="en" u="sng" dirty="0">
                <a:solidFill>
                  <a:schemeClr val="l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https://codelabs.developers.google.com/android-kotlin-fundamentals/</a:t>
            </a:r>
            <a:r>
              <a:rPr lang="en" dirty="0">
                <a:solidFill>
                  <a:schemeClr val="lt2"/>
                </a:solidFill>
              </a:rPr>
              <a:t> </a:t>
            </a:r>
            <a:br>
              <a:rPr lang="en" dirty="0"/>
            </a:br>
            <a:endParaRPr i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Materials</a:t>
            </a:r>
            <a:endParaRPr/>
          </a:p>
        </p:txBody>
      </p:sp>
      <p:sp>
        <p:nvSpPr>
          <p:cNvPr id="190" name="Google Shape;190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i="1" dirty="0">
                <a:solidFill>
                  <a:schemeClr val="lt2"/>
                </a:solidFill>
              </a:rPr>
              <a:t>No textbook required</a:t>
            </a:r>
            <a:r>
              <a:rPr lang="en" dirty="0"/>
              <a:t>, but if you’d like a hard copy: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i="1" dirty="0"/>
              <a:t>Kotlin in Action</a:t>
            </a:r>
            <a:endParaRPr i="1" dirty="0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dirty="0"/>
              <a:t>The code examples in the book are actually </a:t>
            </a:r>
            <a:r>
              <a:rPr lang="en" u="sng" dirty="0">
                <a:solidFill>
                  <a:schemeClr val="l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hosted online</a:t>
            </a:r>
            <a:r>
              <a:rPr lang="en" dirty="0"/>
              <a:t> too.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i="1" dirty="0"/>
              <a:t>Android Programming: The Big Nerd Ranch Guide</a:t>
            </a:r>
            <a:endParaRPr i="1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i="1" dirty="0"/>
              <a:t>Kotlin Programming: The Big Nerd Ranch Guide</a:t>
            </a:r>
            <a:endParaRPr i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Materials</a:t>
            </a:r>
            <a:endParaRPr/>
          </a:p>
        </p:txBody>
      </p:sp>
      <p:sp>
        <p:nvSpPr>
          <p:cNvPr id="202" name="Google Shape;202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Proxima Nova"/>
              <a:buChar char="●"/>
            </a:pPr>
            <a:r>
              <a:rPr lang="en" dirty="0">
                <a:solidFill>
                  <a:schemeClr val="accent4"/>
                </a:solidFill>
              </a:rPr>
              <a:t>You </a:t>
            </a:r>
            <a:r>
              <a:rPr lang="en" i="1" dirty="0">
                <a:solidFill>
                  <a:schemeClr val="accent4"/>
                </a:solidFill>
              </a:rPr>
              <a:t>don’t strictly need</a:t>
            </a:r>
            <a:r>
              <a:rPr lang="en" dirty="0">
                <a:solidFill>
                  <a:schemeClr val="accent4"/>
                </a:solidFill>
              </a:rPr>
              <a:t> an Android device for this course.</a:t>
            </a:r>
            <a:endParaRPr dirty="0">
              <a:solidFill>
                <a:schemeClr val="accent4"/>
              </a:solidFill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dirty="0">
                <a:solidFill>
                  <a:schemeClr val="accent4"/>
                </a:solidFill>
              </a:rPr>
              <a:t>The Android emulator works fairly well and you can have different sizes, models, simulate location, simulate camera, etc.</a:t>
            </a:r>
            <a:br>
              <a:rPr lang="en" dirty="0"/>
            </a:br>
            <a:endParaRPr dirty="0"/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However, I would </a:t>
            </a:r>
            <a:r>
              <a:rPr lang="en" i="1" dirty="0">
                <a:solidFill>
                  <a:schemeClr val="lt2"/>
                </a:solidFill>
              </a:rPr>
              <a:t>recommend</a:t>
            </a:r>
            <a:r>
              <a:rPr lang="en" i="1" dirty="0">
                <a:solidFill>
                  <a:srgbClr val="A4C639"/>
                </a:solidFill>
              </a:rPr>
              <a:t> </a:t>
            </a:r>
            <a:r>
              <a:rPr lang="en" dirty="0"/>
              <a:t>getting a physical device if you don’t already have one.</a:t>
            </a:r>
            <a:endParaRPr dirty="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dirty="0"/>
              <a:t>It’s a nice experience testing on a real device, with “real” data / conditions.</a:t>
            </a:r>
            <a:endParaRPr dirty="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dirty="0"/>
              <a:t>You can find devices under $100 that will be suitable.</a:t>
            </a:r>
            <a:endParaRPr dirty="0"/>
          </a:p>
          <a:p>
            <a: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dirty="0"/>
              <a:t>Must be Android 6.0 (Marshmallow) or higher, to use with this class.</a:t>
            </a:r>
            <a:endParaRPr dirty="0"/>
          </a:p>
          <a:p>
            <a: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dirty="0"/>
              <a:t>You do not need to buy a cellular plan / SIM card.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Materials</a:t>
            </a:r>
            <a:endParaRPr/>
          </a:p>
        </p:txBody>
      </p:sp>
      <p:sp>
        <p:nvSpPr>
          <p:cNvPr id="208" name="Google Shape;208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If your computer is </a:t>
            </a:r>
            <a:r>
              <a:rPr lang="en" b="1">
                <a:solidFill>
                  <a:schemeClr val="lt2"/>
                </a:solidFill>
              </a:rPr>
              <a:t>not</a:t>
            </a:r>
            <a:r>
              <a:rPr lang="en" b="1"/>
              <a:t> </a:t>
            </a:r>
            <a:r>
              <a:rPr lang="en"/>
              <a:t>adequate enough to run the emulator smoothly enough for normal development, you </a:t>
            </a:r>
            <a:r>
              <a:rPr lang="en" b="1">
                <a:solidFill>
                  <a:schemeClr val="lt2"/>
                </a:solidFill>
              </a:rPr>
              <a:t>will</a:t>
            </a:r>
            <a:r>
              <a:rPr lang="en" b="1"/>
              <a:t> </a:t>
            </a:r>
            <a:r>
              <a:rPr lang="en"/>
              <a:t>have to then purchase a physical device to use.</a:t>
            </a:r>
            <a:endParaRPr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 u="sng">
                <a:solidFill>
                  <a:schemeClr val="l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System Requirements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Grading Structure</a:t>
            </a:r>
            <a:endParaRPr/>
          </a:p>
        </p:txBody>
      </p:sp>
      <p:sp>
        <p:nvSpPr>
          <p:cNvPr id="214" name="Google Shape;214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Char char="●"/>
            </a:pPr>
            <a:r>
              <a:rPr lang="en" dirty="0"/>
              <a:t>Standard A-F scale, no +/-.</a:t>
            </a:r>
            <a:endParaRPr dirty="0"/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Breakdown:</a:t>
            </a:r>
            <a:endParaRPr dirty="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dirty="0"/>
              <a:t>15% Classwork and Homework</a:t>
            </a:r>
            <a:endParaRPr dirty="0"/>
          </a:p>
          <a:p>
            <a:pPr lvl="1" indent="-317500">
              <a:spcBef>
                <a:spcPts val="0"/>
              </a:spcBef>
              <a:buSzPts val="1400"/>
              <a:buChar char="■"/>
            </a:pPr>
            <a:r>
              <a:rPr lang="en" dirty="0"/>
              <a:t>10% Quizzes</a:t>
            </a:r>
            <a:endParaRPr dirty="0"/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 dirty="0"/>
              <a:t>4 total, 2.5% each</a:t>
            </a:r>
            <a:endParaRPr sz="1400" dirty="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dirty="0"/>
              <a:t>15% Final Exam</a:t>
            </a:r>
            <a:endParaRPr dirty="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dirty="0"/>
              <a:t>30% Project 1</a:t>
            </a:r>
            <a:endParaRPr dirty="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dirty="0"/>
              <a:t>30% Project 2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Grading Structure</a:t>
            </a:r>
            <a:endParaRPr/>
          </a:p>
        </p:txBody>
      </p:sp>
      <p:sp>
        <p:nvSpPr>
          <p:cNvPr id="220" name="Google Shape;220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Homework/Classwork</a:t>
            </a:r>
            <a:endParaRPr dirty="0"/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Weekly report turned into Blackboard</a:t>
            </a:r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Code and check-ins to GitHub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Grading Structure</a:t>
            </a:r>
            <a:endParaRPr dirty="0"/>
          </a:p>
        </p:txBody>
      </p:sp>
      <p:sp>
        <p:nvSpPr>
          <p:cNvPr id="226" name="Google Shape;226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99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Quizzes</a:t>
            </a:r>
            <a:endParaRPr/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Will be announced at least a week in advance.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Open-ended questions / short answer / fill-in-the-blank / etc.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Will be open-note / slides.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Projects</a:t>
            </a:r>
            <a:br>
              <a:rPr lang="en-US" dirty="0"/>
            </a:br>
            <a:endParaRPr dirty="0"/>
          </a:p>
        </p:txBody>
      </p:sp>
      <p:sp>
        <p:nvSpPr>
          <p:cNvPr id="232" name="Google Shape;232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Project 1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TBD- Same project for everyone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dirty="0"/>
              <a:t>Will have multiple check-in submissions.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dirty="0"/>
              <a:t>Individual.</a:t>
            </a:r>
          </a:p>
          <a:p>
            <a:pPr indent="-342900">
              <a:buSzPts val="1800"/>
              <a:buChar char="○"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sym typeface="Proxima Nova"/>
              </a:rPr>
              <a:t>Project 2</a:t>
            </a:r>
          </a:p>
          <a:p>
            <a:pPr marL="914400" marR="0" lvl="1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○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sym typeface="Proxima Nova"/>
              </a:rPr>
              <a:t>Come up with your own idea, get it approved &amp; scoped by me.</a:t>
            </a:r>
          </a:p>
          <a:p>
            <a:pPr marL="914400" marR="0" lvl="1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○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sym typeface="Proxima Nova"/>
              </a:rPr>
              <a:t>Loose constraints (e.g. “must have networking”).</a:t>
            </a:r>
          </a:p>
          <a:p>
            <a:pPr marL="914400" marR="0" lvl="1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○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sym typeface="Proxima Nova"/>
              </a:rPr>
              <a:t>Will have multiple check-in submissions.</a:t>
            </a:r>
          </a:p>
          <a:p>
            <a:pPr marL="914400" marR="0" lvl="1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○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sym typeface="Proxima Nova"/>
              </a:rPr>
              <a:t>Will have a final presentation / demo.</a:t>
            </a:r>
          </a:p>
          <a:p>
            <a:pPr marL="914400" marR="0" lvl="1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○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sym typeface="Proxima Nova"/>
              </a:rPr>
              <a:t>Individual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 am I?</a:t>
            </a:r>
            <a:br>
              <a:rPr lang="en" dirty="0"/>
            </a:br>
            <a:br>
              <a:rPr lang="en" dirty="0"/>
            </a:br>
            <a:r>
              <a:rPr lang="en" dirty="0"/>
              <a:t>Retired Army (Communications/Automation)</a:t>
            </a:r>
            <a:br>
              <a:rPr lang="en" dirty="0"/>
            </a:br>
            <a:br>
              <a:rPr lang="en" dirty="0"/>
            </a:br>
            <a:r>
              <a:rPr lang="en" dirty="0"/>
              <a:t>IT Director 10 years</a:t>
            </a:r>
            <a:br>
              <a:rPr lang="en" dirty="0"/>
            </a:br>
            <a:br>
              <a:rPr lang="en" dirty="0"/>
            </a:br>
            <a:r>
              <a:rPr lang="en-US" dirty="0"/>
              <a:t>Professor/Adjunct Professor USMA, GMU, WUST 	Cyber, IT</a:t>
            </a:r>
            <a:r>
              <a:rPr lang="en" dirty="0"/>
              <a:t>       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Grading Structure</a:t>
            </a:r>
            <a:endParaRPr/>
          </a:p>
        </p:txBody>
      </p:sp>
      <p:sp>
        <p:nvSpPr>
          <p:cNvPr id="244" name="Google Shape;244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Projects</a:t>
            </a:r>
            <a:endParaRPr dirty="0"/>
          </a:p>
          <a:p>
            <a:pPr marL="457200" marR="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Char char="●"/>
            </a:pPr>
            <a:r>
              <a:rPr lang="en" dirty="0"/>
              <a:t>I will give you a rubric for each project which includes the grading breakdown and my testing plan.</a:t>
            </a:r>
          </a:p>
          <a:p>
            <a:pPr marL="457200" marR="0" lvl="0" indent="-38100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"/>
              <a:buChar char="●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sym typeface="Proxima Nova"/>
              </a:rPr>
              <a:t>Forms the bulk of your grade - they can take a decent amount of time &amp; coding; deliverables are spaced out to account for ~1 month of total time.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Char char="●"/>
            </a:pPr>
            <a:endParaRPr lang="en" dirty="0"/>
          </a:p>
          <a:p>
            <a:pPr marL="457200" marR="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Char char="●"/>
            </a:pP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Late Policy</a:t>
            </a:r>
            <a:endParaRPr/>
          </a:p>
        </p:txBody>
      </p:sp>
      <p:sp>
        <p:nvSpPr>
          <p:cNvPr id="256" name="Google Shape;256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0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 </a:t>
            </a:r>
            <a:r>
              <a:rPr lang="en" b="1">
                <a:solidFill>
                  <a:schemeClr val="lt2"/>
                </a:solidFill>
              </a:rPr>
              <a:t>will</a:t>
            </a:r>
            <a:r>
              <a:rPr lang="en"/>
              <a:t> allow late work on homework &amp; projects,</a:t>
            </a:r>
            <a:r>
              <a:rPr lang="en" b="1"/>
              <a:t> </a:t>
            </a:r>
            <a:r>
              <a:rPr lang="en" b="1">
                <a:solidFill>
                  <a:schemeClr val="lt2"/>
                </a:solidFill>
              </a:rPr>
              <a:t>up to 2 days late</a:t>
            </a:r>
            <a:r>
              <a:rPr lang="en"/>
              <a:t>, with a penalty of </a:t>
            </a:r>
            <a:r>
              <a:rPr lang="en" b="1">
                <a:solidFill>
                  <a:schemeClr val="lt2"/>
                </a:solidFill>
              </a:rPr>
              <a:t>10% per day</a:t>
            </a:r>
            <a:r>
              <a:rPr lang="en"/>
              <a:t>.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Quizzes / exams cannot be done late, unless prearranged.</a:t>
            </a:r>
            <a:br>
              <a:rPr lang="en" sz="2400"/>
            </a:b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aphicFrame>
        <p:nvGraphicFramePr>
          <p:cNvPr id="257" name="Google Shape;257;p44"/>
          <p:cNvGraphicFramePr/>
          <p:nvPr/>
        </p:nvGraphicFramePr>
        <p:xfrm>
          <a:off x="952500" y="3336075"/>
          <a:ext cx="7239000" cy="1188630"/>
        </p:xfrm>
        <a:graphic>
          <a:graphicData uri="http://schemas.openxmlformats.org/drawingml/2006/table">
            <a:tbl>
              <a:tblPr>
                <a:noFill/>
                <a:tableStyleId>{716EF57D-1AE0-4E5C-A179-0C2D41AC103F}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Friday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Saturday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Sunday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Monday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Tuesday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Max 100%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Max 90%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Max 80%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</a:rPr>
                        <a:t>0% Assigned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</a:rPr>
                        <a:t>0% Assigned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</a:rPr>
                        <a:t>Due Date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 Day Late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 Days Late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</a:rPr>
                        <a:t>&gt; 2 Days Late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2"/>
                          </a:solidFill>
                        </a:rPr>
                        <a:t>&gt; 2 Days Late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Office Hours</a:t>
            </a:r>
            <a:endParaRPr/>
          </a:p>
        </p:txBody>
      </p:sp>
      <p:sp>
        <p:nvSpPr>
          <p:cNvPr id="263" name="Google Shape;263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58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B</a:t>
            </a:r>
            <a:r>
              <a:rPr lang="en" dirty="0"/>
              <a:t>y appointment works best</a:t>
            </a:r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br>
              <a:rPr lang="en" dirty="0"/>
            </a:br>
            <a:endParaRPr dirty="0"/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A4C639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sp>
        <p:nvSpPr>
          <p:cNvPr id="269" name="Google Shape;269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Tentative schedule of topics is in the syllabus, also includes due dates for assignments.</a:t>
            </a:r>
            <a:br>
              <a:rPr lang="en"/>
            </a:b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We will have an exam on the scheduled final exam day.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Expectations</a:t>
            </a:r>
            <a:endParaRPr/>
          </a:p>
        </p:txBody>
      </p:sp>
      <p:sp>
        <p:nvSpPr>
          <p:cNvPr id="275" name="Google Shape;275;p47"/>
          <p:cNvSpPr txBox="1">
            <a:spLocks noGrp="1"/>
          </p:cNvSpPr>
          <p:nvPr>
            <p:ph type="body" idx="1"/>
          </p:nvPr>
        </p:nvSpPr>
        <p:spPr>
          <a:xfrm>
            <a:off x="311700" y="116063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 coding assignments, it’s okay to: </a:t>
            </a:r>
            <a:endParaRPr dirty="0"/>
          </a:p>
          <a:p>
            <a:pPr marL="457200" marR="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Learn from Android dev guides, YouTube, StackOverflow.</a:t>
            </a:r>
            <a:endParaRPr dirty="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 b="1" dirty="0">
                <a:solidFill>
                  <a:schemeClr val="lt2"/>
                </a:solidFill>
              </a:rPr>
              <a:t>Cite </a:t>
            </a:r>
            <a:r>
              <a:rPr lang="en" b="1" i="1" dirty="0">
                <a:solidFill>
                  <a:schemeClr val="lt2"/>
                </a:solidFill>
              </a:rPr>
              <a:t>small </a:t>
            </a:r>
            <a:r>
              <a:rPr lang="en" b="1" dirty="0">
                <a:solidFill>
                  <a:schemeClr val="lt2"/>
                </a:solidFill>
              </a:rPr>
              <a:t>usages in comments.</a:t>
            </a:r>
            <a:endParaRPr b="1" dirty="0">
              <a:solidFill>
                <a:schemeClr val="lt2"/>
              </a:solidFill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 b="1" dirty="0">
                <a:solidFill>
                  <a:schemeClr val="lt2"/>
                </a:solidFill>
              </a:rPr>
              <a:t>Majority of code submitted must be original.</a:t>
            </a:r>
            <a:endParaRPr b="1" dirty="0">
              <a:solidFill>
                <a:schemeClr val="lt2"/>
              </a:solidFill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dirty="0"/>
              <a:t>Keep in mind that Android changes </a:t>
            </a:r>
            <a:r>
              <a:rPr lang="en" i="1" dirty="0">
                <a:solidFill>
                  <a:schemeClr val="lt2"/>
                </a:solidFill>
              </a:rPr>
              <a:t>frequently</a:t>
            </a:r>
            <a:r>
              <a:rPr lang="en" dirty="0"/>
              <a:t>. It’s a very dynamic platform!</a:t>
            </a:r>
            <a:endParaRPr dirty="0"/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Use a library that has some functionality you need.</a:t>
            </a:r>
            <a:br>
              <a:rPr lang="en" dirty="0"/>
            </a:b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Expectations</a:t>
            </a:r>
            <a:endParaRPr/>
          </a:p>
        </p:txBody>
      </p:sp>
      <p:sp>
        <p:nvSpPr>
          <p:cNvPr id="281" name="Google Shape;281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Coding projects will be submitted via GitHub. I will be reviewing and providing feedback on:</a:t>
            </a:r>
            <a:endParaRPr dirty="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dirty="0"/>
              <a:t>Code style &amp; organization.</a:t>
            </a:r>
            <a:endParaRPr dirty="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dirty="0"/>
              <a:t>Usage of comments / documentation.</a:t>
            </a:r>
            <a:endParaRPr dirty="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dirty="0"/>
              <a:t>Commit messages.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dirty="0"/>
              <a:t>Any unique problem solving / creative usage of Kotlin. :)</a:t>
            </a:r>
            <a:endParaRPr dirty="0"/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Pull requests will be used to allow me to leave comments.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HW, Projects, and in-class exercises will have a Blackboard submission.  </a:t>
            </a:r>
            <a:br>
              <a:rPr lang="en" dirty="0"/>
            </a:b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Plagiarism</a:t>
            </a:r>
            <a:endParaRPr/>
          </a:p>
        </p:txBody>
      </p:sp>
      <p:sp>
        <p:nvSpPr>
          <p:cNvPr id="287" name="Google Shape;287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71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I’m highly aware my past assignments are on GitHub - in fact, I’ve </a:t>
            </a:r>
            <a:r>
              <a:rPr lang="en" i="1">
                <a:solidFill>
                  <a:schemeClr val="lt2"/>
                </a:solidFill>
              </a:rPr>
              <a:t>encouraged</a:t>
            </a:r>
            <a:r>
              <a:rPr lang="en" i="1"/>
              <a:t> </a:t>
            </a:r>
            <a:r>
              <a:rPr lang="en"/>
              <a:t>students to upload their projects!</a:t>
            </a:r>
            <a:br>
              <a:rPr lang="en"/>
            </a:br>
            <a:endParaRPr/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 </a:t>
            </a:r>
            <a:r>
              <a:rPr lang="en" i="1">
                <a:solidFill>
                  <a:schemeClr val="lt2"/>
                </a:solidFill>
              </a:rPr>
              <a:t>actively</a:t>
            </a:r>
            <a:r>
              <a:rPr lang="en" i="1"/>
              <a:t> </a:t>
            </a:r>
            <a:r>
              <a:rPr lang="en"/>
              <a:t>review source code as a part of grading, thru Pull Requests that you are required to submit.</a:t>
            </a:r>
            <a:br>
              <a:rPr lang="en"/>
            </a:br>
            <a:endParaRPr/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 have yet to have a semester where plagiarism of another student’s work or online resource has </a:t>
            </a:r>
            <a:r>
              <a:rPr lang="en" i="1">
                <a:solidFill>
                  <a:schemeClr val="lt2"/>
                </a:solidFill>
              </a:rPr>
              <a:t>not</a:t>
            </a:r>
            <a:r>
              <a:rPr lang="en" i="1"/>
              <a:t> </a:t>
            </a:r>
            <a:r>
              <a:rPr lang="en"/>
              <a:t>been a problem :(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80859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Android?</a:t>
            </a:r>
            <a:br>
              <a:rPr lang="en" dirty="0"/>
            </a:br>
            <a:endParaRPr sz="20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Well, first… why </a:t>
            </a:r>
            <a:r>
              <a:rPr lang="en" i="1"/>
              <a:t>mobile</a:t>
            </a:r>
            <a:r>
              <a:rPr lang="en"/>
              <a:t>?</a:t>
            </a:r>
            <a:endParaRPr/>
          </a:p>
        </p:txBody>
      </p:sp>
      <p:sp>
        <p:nvSpPr>
          <p:cNvPr id="322" name="Google Shape;322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●"/>
            </a:pPr>
            <a:r>
              <a:rPr lang="en">
                <a:solidFill>
                  <a:schemeClr val="accent4"/>
                </a:solidFill>
              </a:rPr>
              <a:t>Nearly everyone has a smartphone.</a:t>
            </a:r>
            <a:endParaRPr>
              <a:solidFill>
                <a:schemeClr val="accent4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●"/>
            </a:pPr>
            <a:r>
              <a:rPr lang="en">
                <a:solidFill>
                  <a:schemeClr val="accent4"/>
                </a:solidFill>
              </a:rPr>
              <a:t>You can control the full project -- the idea, UI designs, frontend, backend (if needed), etc.</a:t>
            </a:r>
            <a:endParaRPr>
              <a:solidFill>
                <a:schemeClr val="accent4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●"/>
            </a:pPr>
            <a:r>
              <a:rPr lang="en">
                <a:solidFill>
                  <a:schemeClr val="accent4"/>
                </a:solidFill>
              </a:rPr>
              <a:t>Don’t need much extra technical knowledge to get started.</a:t>
            </a:r>
            <a:endParaRPr>
              <a:solidFill>
                <a:schemeClr val="accent4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●"/>
            </a:pPr>
            <a:r>
              <a:rPr lang="en">
                <a:solidFill>
                  <a:schemeClr val="accent4"/>
                </a:solidFill>
              </a:rPr>
              <a:t>Lots of industry demand.</a:t>
            </a:r>
            <a:endParaRPr>
              <a:solidFill>
                <a:schemeClr val="accent4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$$$?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Share - This Class (Last Semester)</a:t>
            </a:r>
            <a:endParaRPr/>
          </a:p>
        </p:txBody>
      </p:sp>
      <p:pic>
        <p:nvPicPr>
          <p:cNvPr id="340" name="Google Shape;340;p58" descr="Forms response chart. Question title: Do you own an Android device?. Number of responses: 20 responses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719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311699" y="18376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do I do?</a:t>
            </a:r>
            <a:endParaRPr dirty="0"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107592" y="863550"/>
            <a:ext cx="6162579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Defense Acquisition University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Offensive Cybersecurity courses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Software Development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Military Vehicle Simulation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Lead for NDAA response to Congress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 Fragmentation</a:t>
            </a:r>
            <a:endParaRPr/>
          </a:p>
        </p:txBody>
      </p:sp>
      <p:pic>
        <p:nvPicPr>
          <p:cNvPr id="346" name="Google Shape;34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15975"/>
            <a:ext cx="5730951" cy="357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6851" y="1464750"/>
            <a:ext cx="2405449" cy="3079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a Developer</a:t>
            </a:r>
            <a:endParaRPr/>
          </a:p>
        </p:txBody>
      </p:sp>
      <p:sp>
        <p:nvSpPr>
          <p:cNvPr id="377" name="Google Shape;377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iOS</a:t>
            </a:r>
            <a:endParaRPr dirty="0"/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●"/>
            </a:pPr>
            <a:r>
              <a:rPr lang="en" dirty="0">
                <a:solidFill>
                  <a:schemeClr val="accent4"/>
                </a:solidFill>
              </a:rPr>
              <a:t>Need to use Xcode -- only on OS X.</a:t>
            </a:r>
            <a:endParaRPr dirty="0">
              <a:solidFill>
                <a:schemeClr val="accent4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●"/>
            </a:pPr>
            <a:r>
              <a:rPr lang="en" dirty="0">
                <a:solidFill>
                  <a:schemeClr val="accent4"/>
                </a:solidFill>
              </a:rPr>
              <a:t>$99/year license to publish.</a:t>
            </a:r>
            <a:endParaRPr dirty="0">
              <a:solidFill>
                <a:schemeClr val="accent4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●"/>
            </a:pPr>
            <a:r>
              <a:rPr lang="en" dirty="0">
                <a:solidFill>
                  <a:schemeClr val="accent4"/>
                </a:solidFill>
              </a:rPr>
              <a:t>Strict App Store requirements to get published.</a:t>
            </a:r>
            <a:endParaRPr dirty="0">
              <a:solidFill>
                <a:schemeClr val="accent4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○"/>
            </a:pPr>
            <a:r>
              <a:rPr lang="en" u="sng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https://developer.apple.com/app-store/review/rejections/</a:t>
            </a:r>
            <a:r>
              <a:rPr lang="en" dirty="0">
                <a:solidFill>
                  <a:schemeClr val="accent4"/>
                </a:solidFill>
              </a:rPr>
              <a:t> </a:t>
            </a:r>
            <a:endParaRPr dirty="0">
              <a:solidFill>
                <a:schemeClr val="accent4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●"/>
            </a:pPr>
            <a:r>
              <a:rPr lang="en" dirty="0">
                <a:solidFill>
                  <a:schemeClr val="accent4"/>
                </a:solidFill>
              </a:rPr>
              <a:t>But, revenue from the App Store </a:t>
            </a:r>
            <a:r>
              <a:rPr lang="en" u="sng" dirty="0">
                <a:solidFill>
                  <a:schemeClr val="accent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 generally higher</a:t>
            </a:r>
            <a:r>
              <a:rPr lang="en" dirty="0">
                <a:solidFill>
                  <a:schemeClr val="accent4"/>
                </a:solidFill>
              </a:rPr>
              <a:t> than Google Play.</a:t>
            </a:r>
            <a:endParaRPr dirty="0">
              <a:solidFill>
                <a:schemeClr val="accent4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Less device fragmentation makes development easier.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a Developer</a:t>
            </a:r>
            <a:endParaRPr/>
          </a:p>
        </p:txBody>
      </p:sp>
      <p:sp>
        <p:nvSpPr>
          <p:cNvPr id="401" name="Google Shape;401;p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Android</a:t>
            </a:r>
            <a:endParaRPr dirty="0"/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●"/>
            </a:pPr>
            <a:r>
              <a:rPr lang="en" dirty="0">
                <a:solidFill>
                  <a:schemeClr val="accent4"/>
                </a:solidFill>
              </a:rPr>
              <a:t>Android Studio -- runs on Windows, Mac, Linux.</a:t>
            </a:r>
            <a:endParaRPr dirty="0">
              <a:solidFill>
                <a:schemeClr val="accent4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●"/>
            </a:pPr>
            <a:r>
              <a:rPr lang="en" dirty="0">
                <a:solidFill>
                  <a:schemeClr val="accent4"/>
                </a:solidFill>
              </a:rPr>
              <a:t>$25 one time fee to publish.</a:t>
            </a:r>
            <a:endParaRPr dirty="0">
              <a:solidFill>
                <a:schemeClr val="accent4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●"/>
            </a:pPr>
            <a:r>
              <a:rPr lang="en" dirty="0">
                <a:solidFill>
                  <a:schemeClr val="accent4"/>
                </a:solidFill>
              </a:rPr>
              <a:t>No formal review, also multiple app stores (e.g. Amazon) - good comparison.</a:t>
            </a:r>
            <a:endParaRPr dirty="0">
              <a:solidFill>
                <a:schemeClr val="accent4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More device fragmentation makes development &amp; testing harder.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else is cool about Android?</a:t>
            </a:r>
            <a:endParaRPr/>
          </a:p>
        </p:txBody>
      </p:sp>
      <p:sp>
        <p:nvSpPr>
          <p:cNvPr id="407" name="Google Shape;407;p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339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Multi-platform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In more than one way...</a:t>
            </a:r>
            <a:endParaRPr/>
          </a:p>
        </p:txBody>
      </p:sp>
      <p:pic>
        <p:nvPicPr>
          <p:cNvPr id="408" name="Google Shape;40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7225" y="1304875"/>
            <a:ext cx="2509195" cy="138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69"/>
          <p:cNvPicPr preferRelativeResize="0"/>
          <p:nvPr/>
        </p:nvPicPr>
        <p:blipFill rotWithShape="1">
          <a:blip r:embed="rId5">
            <a:alphaModFix/>
          </a:blip>
          <a:srcRect l="11870"/>
          <a:stretch/>
        </p:blipFill>
        <p:spPr>
          <a:xfrm>
            <a:off x="6638350" y="1304875"/>
            <a:ext cx="2211250" cy="138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7225" y="2793975"/>
            <a:ext cx="2168838" cy="144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91850" y="2793965"/>
            <a:ext cx="2509200" cy="1445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46950" y="2917413"/>
            <a:ext cx="1199000" cy="119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else is cool about Android?</a:t>
            </a:r>
            <a:endParaRPr/>
          </a:p>
        </p:txBody>
      </p:sp>
      <p:sp>
        <p:nvSpPr>
          <p:cNvPr id="418" name="Google Shape;418;p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06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●"/>
            </a:pPr>
            <a:r>
              <a:rPr lang="en">
                <a:solidFill>
                  <a:schemeClr val="accent4"/>
                </a:solidFill>
              </a:rPr>
              <a:t>Multi-platform</a:t>
            </a:r>
            <a:endParaRPr>
              <a:solidFill>
                <a:schemeClr val="accent4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Programming language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Though Kotlin is now the </a:t>
            </a:r>
            <a:r>
              <a:rPr lang="en" u="sng">
                <a:solidFill>
                  <a:schemeClr val="l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preferred language</a:t>
            </a:r>
            <a:r>
              <a:rPr lang="en"/>
              <a:t> for Android.</a:t>
            </a:r>
            <a:endParaRPr/>
          </a:p>
        </p:txBody>
      </p:sp>
      <p:pic>
        <p:nvPicPr>
          <p:cNvPr id="419" name="Google Shape;41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8038" y="712925"/>
            <a:ext cx="1846751" cy="184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4325" y="2673400"/>
            <a:ext cx="3694175" cy="82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0250" y="3483225"/>
            <a:ext cx="3022349" cy="1460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else is cool about Android?</a:t>
            </a:r>
            <a:endParaRPr/>
          </a:p>
        </p:txBody>
      </p:sp>
      <p:sp>
        <p:nvSpPr>
          <p:cNvPr id="427" name="Google Shape;427;p7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61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●"/>
            </a:pPr>
            <a:r>
              <a:rPr lang="en">
                <a:solidFill>
                  <a:schemeClr val="accent4"/>
                </a:solidFill>
              </a:rPr>
              <a:t>Multi-platform</a:t>
            </a:r>
            <a:endParaRPr>
              <a:solidFill>
                <a:schemeClr val="accent4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●"/>
            </a:pPr>
            <a:r>
              <a:rPr lang="en">
                <a:solidFill>
                  <a:schemeClr val="accent4"/>
                </a:solidFill>
              </a:rPr>
              <a:t>Programming language</a:t>
            </a:r>
            <a:endParaRPr>
              <a:solidFill>
                <a:schemeClr val="accent4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Open-source</a:t>
            </a:r>
            <a:endParaRPr/>
          </a:p>
        </p:txBody>
      </p:sp>
      <p:pic>
        <p:nvPicPr>
          <p:cNvPr id="428" name="Google Shape;42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3950" y="2197700"/>
            <a:ext cx="1987300" cy="135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5925" y="661263"/>
            <a:ext cx="240312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3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394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Development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Main Tools</a:t>
            </a:r>
            <a:endParaRPr/>
          </a:p>
        </p:txBody>
      </p:sp>
      <p:sp>
        <p:nvSpPr>
          <p:cNvPr id="449" name="Google Shape;449;p7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Android Studio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Gradle build system</a:t>
            </a:r>
            <a:br>
              <a:rPr lang="en"/>
            </a:b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GitHub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Version control</a:t>
            </a:r>
            <a:br>
              <a:rPr lang="en"/>
            </a:b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Kotlin</a:t>
            </a:r>
            <a:endParaRPr/>
          </a:p>
        </p:txBody>
      </p:sp>
      <p:pic>
        <p:nvPicPr>
          <p:cNvPr id="450" name="Google Shape;45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4751" y="574625"/>
            <a:ext cx="3055111" cy="1331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100" y="2092920"/>
            <a:ext cx="2875497" cy="121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BC90435-4E42-6576-3CF0-B5F9B2716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6456" y="3520423"/>
            <a:ext cx="1303284" cy="130328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Studio</a:t>
            </a:r>
            <a:endParaRPr/>
          </a:p>
        </p:txBody>
      </p:sp>
      <p:pic>
        <p:nvPicPr>
          <p:cNvPr id="458" name="Google Shape;45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2550" y="216600"/>
            <a:ext cx="4609748" cy="242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2549" y="2772275"/>
            <a:ext cx="4609749" cy="2063242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7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78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Fork of IntelliJ with Android support: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SDK Manager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Emulator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Debugging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UI Design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Kotlin</a:t>
            </a:r>
            <a:endParaRPr/>
          </a:p>
        </p:txBody>
      </p:sp>
      <p:sp>
        <p:nvSpPr>
          <p:cNvPr id="466" name="Google Shape;466;p7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74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Runs on the JVM and is </a:t>
            </a:r>
            <a:r>
              <a:rPr lang="en" i="1">
                <a:solidFill>
                  <a:schemeClr val="lt2"/>
                </a:solidFill>
              </a:rPr>
              <a:t>interoperable</a:t>
            </a:r>
            <a:r>
              <a:rPr lang="en" i="1"/>
              <a:t> </a:t>
            </a:r>
            <a:r>
              <a:rPr lang="en"/>
              <a:t>with Java.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Multiplatform</a:t>
            </a:r>
            <a:r>
              <a:rPr lang="en"/>
              <a:t>.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Improves upon the shortcomings of Java -- less verbose, enforced nullability, and enforced mutability.</a:t>
            </a:r>
            <a:endParaRPr/>
          </a:p>
        </p:txBody>
      </p:sp>
      <p:pic>
        <p:nvPicPr>
          <p:cNvPr id="467" name="Google Shape;46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5200" y="1227750"/>
            <a:ext cx="3265851" cy="326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are we doing today?</a:t>
            </a:r>
            <a:endParaRPr dirty="0"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Syllabus Review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Introductions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Why Android?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Git/GitHub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Android Studio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Kotlin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In-class exercises</a:t>
            </a: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Kotlin</a:t>
            </a:r>
            <a:endParaRPr/>
          </a:p>
        </p:txBody>
      </p:sp>
      <p:sp>
        <p:nvSpPr>
          <p:cNvPr id="486" name="Google Shape;486;p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371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Android - previously limited to </a:t>
            </a:r>
            <a:br>
              <a:rPr lang="en" dirty="0"/>
            </a:br>
            <a:r>
              <a:rPr lang="en" dirty="0"/>
              <a:t>Java 7.</a:t>
            </a:r>
            <a:br>
              <a:rPr lang="en" dirty="0"/>
            </a:b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Kotlin support for: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dirty="0"/>
              <a:t>Lambdas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dirty="0"/>
              <a:t>Named / default parameters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dirty="0"/>
              <a:t>Collection operators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dirty="0"/>
              <a:t>Enforced nullability and mutability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dirty="0"/>
              <a:t>Overall, less verbose</a:t>
            </a:r>
            <a:endParaRPr dirty="0"/>
          </a:p>
        </p:txBody>
      </p:sp>
      <p:pic>
        <p:nvPicPr>
          <p:cNvPr id="487" name="Google Shape;48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1400" y="1227750"/>
            <a:ext cx="3265851" cy="326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Kotlin</a:t>
            </a:r>
            <a:endParaRPr dirty="0"/>
          </a:p>
        </p:txBody>
      </p:sp>
      <p:sp>
        <p:nvSpPr>
          <p:cNvPr id="493" name="Google Shape;493;p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main Kotlin docs are the primary resource:</a:t>
            </a:r>
            <a:br>
              <a:rPr lang="en" dirty="0"/>
            </a:br>
            <a:r>
              <a:rPr lang="en" u="sng" dirty="0">
                <a:solidFill>
                  <a:schemeClr val="l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https://kotlinlang.org/docs/reference/</a:t>
            </a:r>
            <a:r>
              <a:rPr lang="en" dirty="0">
                <a:solidFill>
                  <a:schemeClr val="lt2"/>
                </a:solidFill>
              </a:rPr>
              <a:t> </a:t>
            </a:r>
            <a:endParaRPr dirty="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Key topics for today:</a:t>
            </a:r>
            <a:endParaRPr dirty="0"/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u="sng" dirty="0">
                <a:solidFill>
                  <a:schemeClr val="l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Basic Syntax</a:t>
            </a:r>
            <a:endParaRPr lang="en" u="sng" dirty="0">
              <a:solidFill>
                <a:schemeClr val="lt2"/>
              </a:solidFill>
            </a:endParaRPr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endParaRPr dirty="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Kotlin</a:t>
            </a:r>
            <a:endParaRPr dirty="0"/>
          </a:p>
        </p:txBody>
      </p:sp>
      <p:sp>
        <p:nvSpPr>
          <p:cNvPr id="499" name="Google Shape;499;p8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try some Kotlin online: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 dirty="0">
                <a:solidFill>
                  <a:schemeClr val="l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https://play.kotlinlang.org/</a:t>
            </a:r>
            <a:r>
              <a:rPr lang="en" dirty="0">
                <a:solidFill>
                  <a:srgbClr val="A4C639"/>
                </a:solidFill>
              </a:rPr>
              <a:t> </a:t>
            </a:r>
            <a:endParaRPr dirty="0">
              <a:solidFill>
                <a:srgbClr val="A4C639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Kotlin - Shorter Syntax</a:t>
            </a:r>
            <a:endParaRPr/>
          </a:p>
        </p:txBody>
      </p:sp>
      <p:sp>
        <p:nvSpPr>
          <p:cNvPr id="505" name="Google Shape;505;p81"/>
          <p:cNvSpPr txBox="1"/>
          <p:nvPr/>
        </p:nvSpPr>
        <p:spPr>
          <a:xfrm>
            <a:off x="311700" y="1017725"/>
            <a:ext cx="8520600" cy="3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808080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// You don't need to specify the type if it can be implied</a:t>
            </a:r>
            <a:endParaRPr sz="1800" dirty="0">
              <a:solidFill>
                <a:srgbClr val="808080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val </a:t>
            </a:r>
            <a:r>
              <a:rPr lang="en" sz="1800" dirty="0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number </a:t>
            </a:r>
            <a:r>
              <a:rPr lang="en" sz="18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= </a:t>
            </a:r>
            <a:r>
              <a:rPr lang="en" sz="1800" dirty="0">
                <a:solidFill>
                  <a:srgbClr val="6897BB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5</a:t>
            </a:r>
            <a:endParaRPr sz="1800" dirty="0">
              <a:solidFill>
                <a:srgbClr val="6897BB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6897BB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808080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// ... but there’s no harm in doing so</a:t>
            </a:r>
            <a:endParaRPr sz="1800" dirty="0">
              <a:solidFill>
                <a:srgbClr val="808080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val </a:t>
            </a:r>
            <a:r>
              <a:rPr lang="en" sz="1800" dirty="0">
                <a:solidFill>
                  <a:srgbClr val="5563A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myS</a:t>
            </a:r>
            <a:r>
              <a:rPr lang="en" sz="1800" dirty="0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tring</a:t>
            </a:r>
            <a:r>
              <a:rPr lang="en" sz="18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: String = </a:t>
            </a:r>
            <a:r>
              <a:rPr lang="en" sz="18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"hello"</a:t>
            </a:r>
            <a:endParaRPr sz="1800" dirty="0">
              <a:solidFill>
                <a:srgbClr val="6A8759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6A8759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808080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800"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CC7832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6A8759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Kotlin - Shorter Syntax</a:t>
            </a:r>
            <a:endParaRPr/>
          </a:p>
        </p:txBody>
      </p:sp>
      <p:sp>
        <p:nvSpPr>
          <p:cNvPr id="511" name="Google Shape;511;p82"/>
          <p:cNvSpPr txBox="1"/>
          <p:nvPr/>
        </p:nvSpPr>
        <p:spPr>
          <a:xfrm>
            <a:off x="311700" y="1017725"/>
            <a:ext cx="8520600" cy="3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808080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// Function with params and return type</a:t>
            </a:r>
            <a:endParaRPr sz="1800"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fun </a:t>
            </a:r>
            <a:r>
              <a:rPr lang="en" sz="1800" dirty="0">
                <a:solidFill>
                  <a:srgbClr val="FFC66D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sum</a:t>
            </a:r>
            <a:r>
              <a:rPr lang="en" sz="18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(a: Int</a:t>
            </a:r>
            <a:r>
              <a:rPr lang="en" sz="1800" dirty="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8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b: Int): Int {</a:t>
            </a:r>
            <a:endParaRPr sz="1800" dirty="0">
              <a:solidFill>
                <a:srgbClr val="808080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808080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800" dirty="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return </a:t>
            </a:r>
            <a:r>
              <a:rPr lang="en" sz="18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a + b</a:t>
            </a:r>
            <a:endParaRPr sz="1800"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800"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808080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// Special short form for 1-line functions</a:t>
            </a:r>
            <a:endParaRPr sz="1800"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fun </a:t>
            </a:r>
            <a:r>
              <a:rPr lang="en" sz="1800" dirty="0">
                <a:solidFill>
                  <a:srgbClr val="FFC66D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sum</a:t>
            </a:r>
            <a:r>
              <a:rPr lang="en" sz="18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(a: Int</a:t>
            </a:r>
            <a:r>
              <a:rPr lang="en" sz="1800" dirty="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8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b: Int)</a:t>
            </a:r>
            <a:r>
              <a:rPr lang="en" sz="1800" dirty="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800" dirty="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8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a + b</a:t>
            </a:r>
            <a:endParaRPr sz="1800"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CC7832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6A8759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Kotlin - Shorter Syntax</a:t>
            </a:r>
            <a:endParaRPr/>
          </a:p>
        </p:txBody>
      </p:sp>
      <p:sp>
        <p:nvSpPr>
          <p:cNvPr id="517" name="Google Shape;517;p83"/>
          <p:cNvSpPr txBox="1"/>
          <p:nvPr/>
        </p:nvSpPr>
        <p:spPr>
          <a:xfrm>
            <a:off x="311700" y="1017725"/>
            <a:ext cx="8520600" cy="3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808080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// In Kotlin “Void” == “Unit” and is the default</a:t>
            </a:r>
            <a:endParaRPr sz="1600" dirty="0">
              <a:solidFill>
                <a:srgbClr val="808080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fun </a:t>
            </a:r>
            <a:r>
              <a:rPr lang="en" sz="1600" dirty="0">
                <a:solidFill>
                  <a:srgbClr val="FFC66D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foo</a:t>
            </a: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(): Unit {</a:t>
            </a:r>
            <a:endParaRPr sz="1600"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600" dirty="0">
                <a:solidFill>
                  <a:srgbClr val="808080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// ...</a:t>
            </a:r>
            <a:endParaRPr sz="1600" dirty="0">
              <a:solidFill>
                <a:srgbClr val="6A8759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600"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808080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// ...so you don’t need to specify it (for void functions)</a:t>
            </a:r>
            <a:endParaRPr sz="1600" dirty="0">
              <a:solidFill>
                <a:srgbClr val="808080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fun </a:t>
            </a:r>
            <a:r>
              <a:rPr lang="en" sz="1600" dirty="0">
                <a:solidFill>
                  <a:srgbClr val="FFC66D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bar</a:t>
            </a: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600"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600" dirty="0">
                <a:solidFill>
                  <a:srgbClr val="808080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// ...</a:t>
            </a:r>
            <a:endParaRPr sz="1600" dirty="0">
              <a:solidFill>
                <a:srgbClr val="6A8759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600"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Kotlin - Shorter Syntax</a:t>
            </a:r>
            <a:endParaRPr/>
          </a:p>
        </p:txBody>
      </p:sp>
      <p:sp>
        <p:nvSpPr>
          <p:cNvPr id="523" name="Google Shape;523;p84"/>
          <p:cNvSpPr txBox="1"/>
          <p:nvPr/>
        </p:nvSpPr>
        <p:spPr>
          <a:xfrm>
            <a:off x="311700" y="1017725"/>
            <a:ext cx="8520600" cy="3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808080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// In Kotlin “Void” == “Unit” and is the default</a:t>
            </a:r>
            <a:endParaRPr sz="1600" dirty="0">
              <a:solidFill>
                <a:srgbClr val="808080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fun </a:t>
            </a:r>
            <a:r>
              <a:rPr lang="en" sz="1600" dirty="0">
                <a:solidFill>
                  <a:srgbClr val="FFC66D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foo</a:t>
            </a: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(): Unit {</a:t>
            </a:r>
            <a:endParaRPr sz="1600"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600" dirty="0">
                <a:solidFill>
                  <a:srgbClr val="808080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// ...</a:t>
            </a:r>
            <a:endParaRPr sz="1600" dirty="0">
              <a:solidFill>
                <a:srgbClr val="6A8759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600"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808080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// ...so you don’t need to specify it (for void functions)</a:t>
            </a:r>
            <a:endParaRPr sz="1600" dirty="0">
              <a:solidFill>
                <a:srgbClr val="808080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fun </a:t>
            </a:r>
            <a:r>
              <a:rPr lang="en" sz="1600" dirty="0">
                <a:solidFill>
                  <a:srgbClr val="FFC66D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bar</a:t>
            </a: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600"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600" dirty="0">
                <a:solidFill>
                  <a:srgbClr val="808080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// ...</a:t>
            </a:r>
            <a:endParaRPr sz="1600" dirty="0">
              <a:solidFill>
                <a:srgbClr val="6A8759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600"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808080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// Example of returning a value (return type == Int)</a:t>
            </a:r>
            <a:endParaRPr sz="1600"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fun </a:t>
            </a:r>
            <a:r>
              <a:rPr lang="en" sz="1600" dirty="0">
                <a:solidFill>
                  <a:srgbClr val="FFC66D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baz</a:t>
            </a: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(): Int {</a:t>
            </a:r>
            <a:endParaRPr sz="1600"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600" dirty="0">
                <a:solidFill>
                  <a:srgbClr val="808080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// ...</a:t>
            </a:r>
            <a:endParaRPr sz="1600" dirty="0">
              <a:solidFill>
                <a:srgbClr val="808080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808080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600" dirty="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return </a:t>
            </a:r>
            <a:r>
              <a:rPr lang="en" sz="1600" dirty="0">
                <a:solidFill>
                  <a:srgbClr val="6897BB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6</a:t>
            </a:r>
            <a:endParaRPr sz="1600" dirty="0">
              <a:solidFill>
                <a:srgbClr val="6897BB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600"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Kotlin - Immutability</a:t>
            </a:r>
            <a:endParaRPr/>
          </a:p>
        </p:txBody>
      </p:sp>
      <p:sp>
        <p:nvSpPr>
          <p:cNvPr id="529" name="Google Shape;529;p85"/>
          <p:cNvSpPr txBox="1"/>
          <p:nvPr/>
        </p:nvSpPr>
        <p:spPr>
          <a:xfrm>
            <a:off x="311700" y="1017725"/>
            <a:ext cx="8520600" cy="3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808080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// val == you can't change the value later (final)</a:t>
            </a:r>
            <a:endParaRPr sz="1800" dirty="0">
              <a:solidFill>
                <a:srgbClr val="808080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val </a:t>
            </a:r>
            <a:r>
              <a:rPr lang="en" sz="1800" dirty="0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number </a:t>
            </a:r>
            <a:r>
              <a:rPr lang="en" sz="18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= </a:t>
            </a:r>
            <a:r>
              <a:rPr lang="en" sz="1800" dirty="0">
                <a:solidFill>
                  <a:srgbClr val="6897BB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5</a:t>
            </a:r>
            <a:endParaRPr sz="1800" dirty="0">
              <a:solidFill>
                <a:srgbClr val="6897BB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6897BB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808080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// var == you *can* change the value later</a:t>
            </a:r>
            <a:endParaRPr sz="1800" dirty="0">
              <a:solidFill>
                <a:srgbClr val="808080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var </a:t>
            </a:r>
            <a:r>
              <a:rPr lang="en" sz="1800" dirty="0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string </a:t>
            </a:r>
            <a:r>
              <a:rPr lang="en" sz="18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= </a:t>
            </a:r>
            <a:r>
              <a:rPr lang="en" sz="18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"hello"</a:t>
            </a:r>
            <a:endParaRPr sz="1800" dirty="0">
              <a:solidFill>
                <a:srgbClr val="6A8759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6A8759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808080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// Function</a:t>
            </a:r>
            <a:endParaRPr sz="1800" dirty="0">
              <a:solidFill>
                <a:srgbClr val="808080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fun </a:t>
            </a:r>
            <a:r>
              <a:rPr lang="en" sz="1800" dirty="0">
                <a:solidFill>
                  <a:srgbClr val="FFC66D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callMe</a:t>
            </a:r>
            <a:r>
              <a:rPr lang="en" sz="18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800"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800" dirty="0">
                <a:solidFill>
                  <a:srgbClr val="808080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// The line below is not allowed, compiler error:</a:t>
            </a:r>
            <a:endParaRPr sz="1800" dirty="0">
              <a:solidFill>
                <a:srgbClr val="808080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808080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// number = 6</a:t>
            </a:r>
            <a:endParaRPr sz="1800" dirty="0">
              <a:solidFill>
                <a:srgbClr val="808080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808080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800" dirty="0">
              <a:solidFill>
                <a:srgbClr val="808080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808080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800" dirty="0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string </a:t>
            </a:r>
            <a:r>
              <a:rPr lang="en" sz="18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= </a:t>
            </a:r>
            <a:r>
              <a:rPr lang="en" sz="18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"Hello World!"</a:t>
            </a:r>
            <a:endParaRPr sz="1800" dirty="0">
              <a:solidFill>
                <a:srgbClr val="6A8759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800"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Kotlin - Immutability</a:t>
            </a:r>
            <a:endParaRPr dirty="0"/>
          </a:p>
        </p:txBody>
      </p:sp>
      <p:sp>
        <p:nvSpPr>
          <p:cNvPr id="535" name="Google Shape;535;p86"/>
          <p:cNvSpPr txBox="1"/>
          <p:nvPr/>
        </p:nvSpPr>
        <p:spPr>
          <a:xfrm>
            <a:off x="311700" y="1017725"/>
            <a:ext cx="8520600" cy="3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808080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// Also works for lists via typing List or MutableList!</a:t>
            </a:r>
            <a:endParaRPr sz="1600" dirty="0">
              <a:solidFill>
                <a:srgbClr val="808080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808080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// listOf(...) and mutableListOf(...) provide quick ways to </a:t>
            </a:r>
            <a:endParaRPr sz="1600" dirty="0">
              <a:solidFill>
                <a:srgbClr val="808080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808080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// initialize lists</a:t>
            </a:r>
            <a:endParaRPr sz="1600" dirty="0">
              <a:solidFill>
                <a:srgbClr val="808080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CC7832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val </a:t>
            </a:r>
            <a:r>
              <a:rPr lang="en" sz="1600" dirty="0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listOfStrings</a:t>
            </a: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: List&lt;String&gt; = </a:t>
            </a:r>
            <a:r>
              <a:rPr lang="en" sz="1600" i="1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listOf</a:t>
            </a: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6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"hello"</a:t>
            </a:r>
            <a:r>
              <a:rPr lang="en" sz="1600" dirty="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6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"world"</a:t>
            </a: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600"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val </a:t>
            </a:r>
            <a:r>
              <a:rPr lang="en" sz="1600" dirty="0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listOfNumbers</a:t>
            </a: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: MutableList&lt;Int&gt; = </a:t>
            </a:r>
            <a:r>
              <a:rPr lang="en" sz="1600" i="1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mutableListOf</a:t>
            </a: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600" dirty="0">
                <a:solidFill>
                  <a:srgbClr val="6897BB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600" dirty="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600" dirty="0">
                <a:solidFill>
                  <a:srgbClr val="6897BB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600" dirty="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600" dirty="0">
                <a:solidFill>
                  <a:srgbClr val="6897BB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600"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fun </a:t>
            </a:r>
            <a:r>
              <a:rPr lang="en" sz="1600" dirty="0">
                <a:solidFill>
                  <a:srgbClr val="FFC66D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callMe</a:t>
            </a: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600"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600" dirty="0">
                <a:solidFill>
                  <a:srgbClr val="808080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// Compiler error since this is an immutable list</a:t>
            </a:r>
            <a:endParaRPr sz="1600" dirty="0">
              <a:solidFill>
                <a:srgbClr val="808080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808080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// listOfStrings.add("!")</a:t>
            </a:r>
            <a:endParaRPr sz="1600" dirty="0">
              <a:solidFill>
                <a:srgbClr val="808080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808080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600" dirty="0">
              <a:solidFill>
                <a:srgbClr val="808080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808080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// Allowed because this list is a mutable list</a:t>
            </a:r>
            <a:endParaRPr sz="1600" dirty="0">
              <a:solidFill>
                <a:srgbClr val="808080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808080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600" dirty="0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listOfNumbers</a:t>
            </a: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.add(</a:t>
            </a:r>
            <a:r>
              <a:rPr lang="en" sz="1600" dirty="0">
                <a:solidFill>
                  <a:srgbClr val="6897BB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600"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600" dirty="0">
              <a:solidFill>
                <a:srgbClr val="808080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Kotlin - Immutability</a:t>
            </a:r>
            <a:endParaRPr/>
          </a:p>
        </p:txBody>
      </p:sp>
      <p:sp>
        <p:nvSpPr>
          <p:cNvPr id="541" name="Google Shape;541;p87"/>
          <p:cNvSpPr txBox="1"/>
          <p:nvPr/>
        </p:nvSpPr>
        <p:spPr>
          <a:xfrm>
            <a:off x="311700" y="1017725"/>
            <a:ext cx="8520600" cy="3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val </a:t>
            </a:r>
            <a:r>
              <a:rPr lang="en" sz="1600" dirty="0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listOfStrings</a:t>
            </a: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: List&lt;String&gt; = </a:t>
            </a:r>
            <a:r>
              <a:rPr lang="en" sz="1600" i="1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listOf</a:t>
            </a: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6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"hello"</a:t>
            </a:r>
            <a:r>
              <a:rPr lang="en" sz="1600" dirty="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6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"world"</a:t>
            </a: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600"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val </a:t>
            </a:r>
            <a:r>
              <a:rPr lang="en" sz="1600" dirty="0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listOfNumbers</a:t>
            </a: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: MutableList&lt;Int&gt; = </a:t>
            </a:r>
            <a:r>
              <a:rPr lang="en" sz="1600" i="1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mutableListOf</a:t>
            </a: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600" dirty="0">
                <a:solidFill>
                  <a:srgbClr val="6897BB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600" dirty="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600" dirty="0">
                <a:solidFill>
                  <a:srgbClr val="6897BB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 sz="1600" dirty="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600" dirty="0">
                <a:solidFill>
                  <a:srgbClr val="6897BB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600"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fun </a:t>
            </a:r>
            <a:r>
              <a:rPr lang="en" sz="1600" dirty="0">
                <a:solidFill>
                  <a:srgbClr val="FFC66D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callMe</a:t>
            </a: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600"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600" dirty="0">
                <a:solidFill>
                  <a:srgbClr val="808080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// But note that you can't *reassign either* variable,</a:t>
            </a:r>
            <a:endParaRPr sz="1600" dirty="0">
              <a:solidFill>
                <a:srgbClr val="808080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808080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// since they are val</a:t>
            </a:r>
            <a:endParaRPr sz="1600" dirty="0">
              <a:solidFill>
                <a:srgbClr val="808080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808080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808080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// listOfStrings = listOf("a", "b", "c")</a:t>
            </a:r>
            <a:endParaRPr sz="1600" dirty="0">
              <a:solidFill>
                <a:srgbClr val="808080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808080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// listOfNumbers = mutableListOf(5, 6, 7, 8)</a:t>
            </a:r>
            <a:endParaRPr sz="1600" dirty="0">
              <a:solidFill>
                <a:srgbClr val="808080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600" dirty="0">
              <a:solidFill>
                <a:srgbClr val="808080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351A9-B408-AB27-B2D4-DA907CCE8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EDAB9-A080-447F-C1DC-A571F42FC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Name (what you want me to call you)</a:t>
            </a:r>
          </a:p>
          <a:p>
            <a:pPr marL="76200" indent="0">
              <a:buNone/>
            </a:pPr>
            <a:endParaRPr lang="en-US" dirty="0"/>
          </a:p>
          <a:p>
            <a:r>
              <a:rPr lang="en-US" dirty="0"/>
              <a:t>Favorite Mobile App</a:t>
            </a:r>
          </a:p>
          <a:p>
            <a:endParaRPr lang="en-US" dirty="0"/>
          </a:p>
          <a:p>
            <a:r>
              <a:rPr lang="en-US" dirty="0"/>
              <a:t>Something interesting about you  </a:t>
            </a:r>
          </a:p>
        </p:txBody>
      </p:sp>
    </p:spTree>
    <p:extLst>
      <p:ext uri="{BB962C8B-B14F-4D97-AF65-F5344CB8AC3E}">
        <p14:creationId xmlns:p14="http://schemas.microsoft.com/office/powerpoint/2010/main" val="702320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Kotlin - Nullability</a:t>
            </a:r>
            <a:endParaRPr dirty="0"/>
          </a:p>
        </p:txBody>
      </p:sp>
      <p:sp>
        <p:nvSpPr>
          <p:cNvPr id="547" name="Google Shape;547;p88"/>
          <p:cNvSpPr txBox="1"/>
          <p:nvPr/>
        </p:nvSpPr>
        <p:spPr>
          <a:xfrm>
            <a:off x="311700" y="1017725"/>
            <a:ext cx="8520600" cy="37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808080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// Types which can be assigned null are marked with a</a:t>
            </a:r>
            <a:endParaRPr sz="1800" dirty="0">
              <a:solidFill>
                <a:srgbClr val="808080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808080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// question mark after the type</a:t>
            </a:r>
            <a:endParaRPr sz="1800" dirty="0">
              <a:solidFill>
                <a:srgbClr val="808080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var </a:t>
            </a:r>
            <a:r>
              <a:rPr lang="en" sz="1800" dirty="0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thisCanBeNullString</a:t>
            </a:r>
            <a:r>
              <a:rPr lang="en" sz="18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: String? = </a:t>
            </a:r>
            <a:r>
              <a:rPr lang="en" sz="1800" dirty="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endParaRPr sz="1800" dirty="0">
              <a:solidFill>
                <a:srgbClr val="CC7832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CC7832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var </a:t>
            </a:r>
            <a:r>
              <a:rPr lang="en" sz="1800" dirty="0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thisCanNotBeNullString</a:t>
            </a:r>
            <a:r>
              <a:rPr lang="en" sz="18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: String = </a:t>
            </a:r>
            <a:r>
              <a:rPr lang="en" sz="18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"hello"</a:t>
            </a:r>
            <a:endParaRPr sz="1800" dirty="0">
              <a:solidFill>
                <a:srgbClr val="6A8759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6A8759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fun </a:t>
            </a:r>
            <a:r>
              <a:rPr lang="en" sz="1800" dirty="0">
                <a:solidFill>
                  <a:srgbClr val="FFC66D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callMe</a:t>
            </a:r>
            <a:r>
              <a:rPr lang="en" sz="18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() {</a:t>
            </a:r>
            <a:endParaRPr sz="1800"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800" dirty="0">
                <a:solidFill>
                  <a:srgbClr val="808080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// Allowable (also note that it is a "var")</a:t>
            </a:r>
            <a:endParaRPr sz="1800" dirty="0">
              <a:solidFill>
                <a:srgbClr val="808080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808080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800" dirty="0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thisCanBeNullString </a:t>
            </a:r>
            <a:r>
              <a:rPr lang="en" sz="18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= </a:t>
            </a:r>
            <a:r>
              <a:rPr lang="en" sz="1800" dirty="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endParaRPr sz="1800" dirty="0">
              <a:solidFill>
                <a:srgbClr val="CC7832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800" dirty="0">
              <a:solidFill>
                <a:srgbClr val="CC7832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800" dirty="0">
                <a:solidFill>
                  <a:srgbClr val="808080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// Compiler error</a:t>
            </a:r>
            <a:endParaRPr sz="1800" dirty="0">
              <a:solidFill>
                <a:srgbClr val="808080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808080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// thisCanNotBeNullString = null</a:t>
            </a:r>
            <a:endParaRPr sz="1800" dirty="0">
              <a:solidFill>
                <a:srgbClr val="808080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800" dirty="0">
              <a:solidFill>
                <a:srgbClr val="808080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1 - Part 1 - Install Programs</a:t>
            </a:r>
            <a:endParaRPr/>
          </a:p>
        </p:txBody>
      </p:sp>
      <p:sp>
        <p:nvSpPr>
          <p:cNvPr id="758" name="Google Shape;758;p1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26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b="1"/>
              <a:t>Install:</a:t>
            </a:r>
            <a:endParaRPr b="1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Android Studio: </a:t>
            </a:r>
            <a:r>
              <a:rPr lang="en" u="sng">
                <a:solidFill>
                  <a:schemeClr val="l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https://developer.android.com/studio/install</a:t>
            </a:r>
            <a:endParaRPr>
              <a:solidFill>
                <a:schemeClr val="lt2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Git (and a UI program, if desired):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 u="sng">
                <a:solidFill>
                  <a:schemeClr val="l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</a:t>
            </a:r>
            <a:r>
              <a:rPr lang="en">
                <a:solidFill>
                  <a:schemeClr val="lt2"/>
                </a:solidFill>
              </a:rPr>
              <a:t> 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394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 new Android Project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588" y="152400"/>
            <a:ext cx="645883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6888" y="152400"/>
            <a:ext cx="64902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313" y="152400"/>
            <a:ext cx="680336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a minimum SDK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Factors:</a:t>
            </a:r>
            <a:endParaRPr/>
          </a:p>
          <a:p>
            <a:pPr marL="457200" marR="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Device availability (supporting older devices = more users).</a:t>
            </a:r>
            <a:endParaRPr/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Feature availability (not all functionality was available on older devices).</a:t>
            </a:r>
            <a:endParaRPr/>
          </a:p>
          <a:p>
            <a:pPr marL="4572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A4C639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>
            <a:off x="311700" y="18496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Choosing a minimum SDK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Factors:</a:t>
            </a:r>
            <a:endParaRPr dirty="0"/>
          </a:p>
          <a:p>
            <a:pPr marL="457200" marR="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Device availability (supporting older devices = more users).</a:t>
            </a:r>
            <a:endParaRPr dirty="0"/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Feature availability (not all functionality was available on older devices).</a:t>
            </a: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Generally, API 23 (Android 6.0) is becoming a popular baseline for a lot of apps (when Android introduced Permissions).</a:t>
            </a:r>
            <a:endParaRPr dirty="0"/>
          </a:p>
          <a:p>
            <a:pPr marL="457200" marR="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u="sng" dirty="0">
                <a:solidFill>
                  <a:schemeClr val="l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https://twitter.com/minsdkversion</a:t>
            </a:r>
            <a:endParaRPr dirty="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View</a:t>
            </a:r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body" idx="1"/>
          </p:nvPr>
        </p:nvSpPr>
        <p:spPr>
          <a:xfrm>
            <a:off x="3819500" y="1152475"/>
            <a:ext cx="5012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 default your view of the project is the “Android” view.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The “Project” view shows the complete file system’s structure.</a:t>
            </a:r>
            <a:endParaRPr dirty="0"/>
          </a:p>
        </p:txBody>
      </p:sp>
      <p:pic>
        <p:nvPicPr>
          <p:cNvPr id="137" name="Google Shape;1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500" y="1376313"/>
            <a:ext cx="3514700" cy="2968727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/>
          <p:nvPr/>
        </p:nvSpPr>
        <p:spPr>
          <a:xfrm>
            <a:off x="136200" y="1361975"/>
            <a:ext cx="1754400" cy="336600"/>
          </a:xfrm>
          <a:prstGeom prst="rect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View</a:t>
            </a:r>
            <a:endParaRPr/>
          </a:p>
        </p:txBody>
      </p:sp>
      <p:sp>
        <p:nvSpPr>
          <p:cNvPr id="144" name="Google Shape;144;p27"/>
          <p:cNvSpPr txBox="1">
            <a:spLocks noGrp="1"/>
          </p:cNvSpPr>
          <p:nvPr>
            <p:ph type="body" idx="1"/>
          </p:nvPr>
        </p:nvSpPr>
        <p:spPr>
          <a:xfrm>
            <a:off x="3819500" y="1152475"/>
            <a:ext cx="5012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of interest:</a:t>
            </a:r>
            <a:endParaRPr/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i="1">
                <a:solidFill>
                  <a:schemeClr val="lt2"/>
                </a:solidFill>
              </a:rPr>
              <a:t>app</a:t>
            </a:r>
            <a:r>
              <a:rPr lang="en" i="1"/>
              <a:t> </a:t>
            </a:r>
            <a:r>
              <a:rPr lang="en"/>
              <a:t>- a </a:t>
            </a:r>
            <a:r>
              <a:rPr lang="en" i="1"/>
              <a:t>code </a:t>
            </a:r>
            <a:r>
              <a:rPr lang="en" i="1">
                <a:solidFill>
                  <a:schemeClr val="lt2"/>
                </a:solidFill>
              </a:rPr>
              <a:t>module</a:t>
            </a:r>
            <a:r>
              <a:rPr lang="en"/>
              <a:t> which will contain the code for our app.</a:t>
            </a:r>
            <a:br>
              <a:rPr lang="en"/>
            </a:b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i="1">
                <a:solidFill>
                  <a:schemeClr val="lt2"/>
                </a:solidFill>
              </a:rPr>
              <a:t>*.gradle</a:t>
            </a:r>
            <a:r>
              <a:rPr lang="en"/>
              <a:t> - build scripts, we’ll look at these later.</a:t>
            </a:r>
            <a:endParaRPr/>
          </a:p>
        </p:txBody>
      </p:sp>
      <p:pic>
        <p:nvPicPr>
          <p:cNvPr id="145" name="Google Shape;1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500" y="1376313"/>
            <a:ext cx="3514700" cy="2968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Syllabus 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View</a:t>
            </a:r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body" idx="1"/>
          </p:nvPr>
        </p:nvSpPr>
        <p:spPr>
          <a:xfrm>
            <a:off x="3819500" y="1152475"/>
            <a:ext cx="5012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of interest:</a:t>
            </a:r>
            <a:endParaRPr/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i="1">
                <a:solidFill>
                  <a:schemeClr val="lt2"/>
                </a:solidFill>
              </a:rPr>
              <a:t>src/main/java</a:t>
            </a:r>
            <a:r>
              <a:rPr lang="en" i="1"/>
              <a:t> </a:t>
            </a:r>
            <a:r>
              <a:rPr lang="en"/>
              <a:t>- contains all of our Java (and Kotlin) source code.</a:t>
            </a:r>
            <a:br>
              <a:rPr lang="en"/>
            </a:b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i="1">
                <a:solidFill>
                  <a:schemeClr val="lt2"/>
                </a:solidFill>
              </a:rPr>
              <a:t>src/main/res</a:t>
            </a:r>
            <a:r>
              <a:rPr lang="en"/>
              <a:t> - </a:t>
            </a:r>
            <a:r>
              <a:rPr lang="en" b="1">
                <a:solidFill>
                  <a:schemeClr val="lt2"/>
                </a:solidFill>
              </a:rPr>
              <a:t>res</a:t>
            </a:r>
            <a:r>
              <a:rPr lang="en"/>
              <a:t>ources (images, sounds, strings, etc.)</a:t>
            </a:r>
            <a:endParaRPr/>
          </a:p>
        </p:txBody>
      </p:sp>
      <p:pic>
        <p:nvPicPr>
          <p:cNvPr id="152" name="Google Shape;1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00" y="1777913"/>
            <a:ext cx="3514701" cy="2165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Activities</a:t>
            </a:r>
            <a:endParaRPr/>
          </a:p>
        </p:txBody>
      </p:sp>
      <p:sp>
        <p:nvSpPr>
          <p:cNvPr id="165" name="Google Shape;165;p30"/>
          <p:cNvSpPr txBox="1">
            <a:spLocks noGrp="1"/>
          </p:cNvSpPr>
          <p:nvPr>
            <p:ph type="body" idx="1"/>
          </p:nvPr>
        </p:nvSpPr>
        <p:spPr>
          <a:xfrm>
            <a:off x="2968950" y="1152475"/>
            <a:ext cx="5863500" cy="23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At a high level, Android apps are comprised of </a:t>
            </a:r>
            <a:r>
              <a:rPr lang="en">
                <a:solidFill>
                  <a:schemeClr val="lt2"/>
                </a:solidFill>
              </a:rPr>
              <a:t>“Activities”</a:t>
            </a:r>
            <a:r>
              <a:rPr lang="en"/>
              <a:t>.</a:t>
            </a:r>
            <a:br>
              <a:rPr lang="en"/>
            </a:b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 easy way to think about it is </a:t>
            </a:r>
            <a:r>
              <a:rPr lang="en">
                <a:solidFill>
                  <a:schemeClr val="lt2"/>
                </a:solidFill>
              </a:rPr>
              <a:t>one screen</a:t>
            </a:r>
            <a:r>
              <a:rPr lang="en"/>
              <a:t> == </a:t>
            </a:r>
            <a:r>
              <a:rPr lang="en">
                <a:solidFill>
                  <a:schemeClr val="lt2"/>
                </a:solidFill>
              </a:rPr>
              <a:t>one Activity*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67" name="Google Shape;167;p30"/>
          <p:cNvSpPr txBox="1"/>
          <p:nvPr/>
        </p:nvSpPr>
        <p:spPr>
          <a:xfrm>
            <a:off x="2968950" y="4531800"/>
            <a:ext cx="5863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800">
              <a:solidFill>
                <a:srgbClr val="A4C63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0B5690-CE8C-437E-D46B-A7602DE0D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50" y="1104378"/>
            <a:ext cx="2068926" cy="3866022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Activities</a:t>
            </a:r>
            <a:endParaRPr/>
          </a:p>
        </p:txBody>
      </p:sp>
      <p:pic>
        <p:nvPicPr>
          <p:cNvPr id="173" name="Google Shape;1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600" y="1182200"/>
            <a:ext cx="1636951" cy="2910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3525" y="1182200"/>
            <a:ext cx="1636951" cy="29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8453" y="1182200"/>
            <a:ext cx="1636951" cy="291013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1"/>
          <p:cNvSpPr txBox="1"/>
          <p:nvPr/>
        </p:nvSpPr>
        <p:spPr>
          <a:xfrm>
            <a:off x="1038600" y="4264875"/>
            <a:ext cx="1637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LoginActivity</a:t>
            </a:r>
            <a:endParaRPr/>
          </a:p>
        </p:txBody>
      </p:sp>
      <p:sp>
        <p:nvSpPr>
          <p:cNvPr id="177" name="Google Shape;177;p31"/>
          <p:cNvSpPr txBox="1"/>
          <p:nvPr/>
        </p:nvSpPr>
        <p:spPr>
          <a:xfrm>
            <a:off x="3753450" y="4264875"/>
            <a:ext cx="1637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LocationActivity</a:t>
            </a:r>
            <a:endParaRPr/>
          </a:p>
        </p:txBody>
      </p:sp>
      <p:sp>
        <p:nvSpPr>
          <p:cNvPr id="178" name="Google Shape;178;p31"/>
          <p:cNvSpPr txBox="1"/>
          <p:nvPr/>
        </p:nvSpPr>
        <p:spPr>
          <a:xfrm>
            <a:off x="6468300" y="4264875"/>
            <a:ext cx="1637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TweetsActivity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</a:t>
            </a:r>
            <a:r>
              <a:rPr lang="en" dirty="0"/>
              <a:t>ain Activity</a:t>
            </a:r>
            <a:endParaRPr dirty="0"/>
          </a:p>
        </p:txBody>
      </p:sp>
      <p:sp>
        <p:nvSpPr>
          <p:cNvPr id="184" name="Google Shape;184;p32"/>
          <p:cNvSpPr txBox="1">
            <a:spLocks noGrp="1"/>
          </p:cNvSpPr>
          <p:nvPr>
            <p:ph type="body" idx="1"/>
          </p:nvPr>
        </p:nvSpPr>
        <p:spPr>
          <a:xfrm>
            <a:off x="2912700" y="932039"/>
            <a:ext cx="591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Ultimately, need to build:</a:t>
            </a:r>
            <a:endParaRPr dirty="0"/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The UI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dirty="0"/>
              <a:t>A title, two text fields, a button, and an image(initially hidden)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The behaviors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Image is hidden initially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2d text view is I am rich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Button click shows diamond and changes message to I am poor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endParaRPr dirty="0"/>
          </a:p>
          <a:p>
            <a:pPr marL="4572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ACA842-D9A1-FF47-5EAF-D25A743D6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92" y="1017725"/>
            <a:ext cx="2038679" cy="3809503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Design</a:t>
            </a:r>
            <a:endParaRPr/>
          </a:p>
        </p:txBody>
      </p:sp>
      <p:sp>
        <p:nvSpPr>
          <p:cNvPr id="198" name="Google Shape;198;p34"/>
          <p:cNvSpPr txBox="1">
            <a:spLocks noGrp="1"/>
          </p:cNvSpPr>
          <p:nvPr>
            <p:ph type="body" idx="1"/>
          </p:nvPr>
        </p:nvSpPr>
        <p:spPr>
          <a:xfrm>
            <a:off x="4172575" y="1152475"/>
            <a:ext cx="465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 Android, the UI is designed using </a:t>
            </a:r>
            <a:r>
              <a:rPr lang="en" b="1">
                <a:solidFill>
                  <a:schemeClr val="lt2"/>
                </a:solidFill>
              </a:rPr>
              <a:t>XML*</a:t>
            </a:r>
            <a:r>
              <a:rPr lang="en"/>
              <a:t>.</a:t>
            </a:r>
            <a:br>
              <a:rPr lang="en"/>
            </a:b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99" name="Google Shape;19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450" y="1260113"/>
            <a:ext cx="3867777" cy="320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Design</a:t>
            </a:r>
            <a:endParaRPr/>
          </a:p>
        </p:txBody>
      </p:sp>
      <p:sp>
        <p:nvSpPr>
          <p:cNvPr id="205" name="Google Shape;205;p35"/>
          <p:cNvSpPr txBox="1">
            <a:spLocks noGrp="1"/>
          </p:cNvSpPr>
          <p:nvPr>
            <p:ph type="body" idx="1"/>
          </p:nvPr>
        </p:nvSpPr>
        <p:spPr>
          <a:xfrm>
            <a:off x="4172575" y="1152475"/>
            <a:ext cx="465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>
                <a:solidFill>
                  <a:srgbClr val="9E9E9E"/>
                </a:solidFill>
              </a:rPr>
              <a:t>In Android, the UI is designed using </a:t>
            </a:r>
            <a:r>
              <a:rPr lang="en" b="1">
                <a:solidFill>
                  <a:srgbClr val="9E9E9E"/>
                </a:solidFill>
              </a:rPr>
              <a:t>XML*</a:t>
            </a:r>
            <a:r>
              <a:rPr lang="en">
                <a:solidFill>
                  <a:srgbClr val="9E9E9E"/>
                </a:solidFill>
              </a:rPr>
              <a:t>.</a:t>
            </a:r>
            <a:br>
              <a:rPr lang="en"/>
            </a:b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Individual design components are called </a:t>
            </a:r>
            <a:r>
              <a:rPr lang="en" b="1">
                <a:solidFill>
                  <a:schemeClr val="lt2"/>
                </a:solidFill>
              </a:rPr>
              <a:t>Views</a:t>
            </a:r>
            <a:r>
              <a:rPr lang="en"/>
              <a:t> or </a:t>
            </a:r>
            <a:r>
              <a:rPr lang="en" b="1">
                <a:solidFill>
                  <a:schemeClr val="lt2"/>
                </a:solidFill>
              </a:rPr>
              <a:t>Widgets</a:t>
            </a:r>
            <a:r>
              <a:rPr lang="en"/>
              <a:t>. They are put in a </a:t>
            </a:r>
            <a:r>
              <a:rPr lang="en" b="1">
                <a:solidFill>
                  <a:schemeClr val="lt2"/>
                </a:solidFill>
              </a:rPr>
              <a:t>Layout</a:t>
            </a:r>
            <a:r>
              <a:rPr lang="en"/>
              <a:t> which determines placement on the screen.</a:t>
            </a:r>
            <a:endParaRPr/>
          </a:p>
        </p:txBody>
      </p:sp>
      <p:pic>
        <p:nvPicPr>
          <p:cNvPr id="206" name="Google Shape;20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450" y="1260113"/>
            <a:ext cx="3867777" cy="320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Layouts - LinearLayout</a:t>
            </a:r>
            <a:endParaRPr/>
          </a:p>
        </p:txBody>
      </p:sp>
      <p:sp>
        <p:nvSpPr>
          <p:cNvPr id="212" name="Google Shape;212;p36"/>
          <p:cNvSpPr txBox="1">
            <a:spLocks noGrp="1"/>
          </p:cNvSpPr>
          <p:nvPr>
            <p:ph type="body" idx="1"/>
          </p:nvPr>
        </p:nvSpPr>
        <p:spPr>
          <a:xfrm>
            <a:off x="3779400" y="1152475"/>
            <a:ext cx="5053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Can be horizontal or vertical and views are distributed accordingly.</a:t>
            </a:r>
            <a:endParaRPr/>
          </a:p>
        </p:txBody>
      </p:sp>
      <p:pic>
        <p:nvPicPr>
          <p:cNvPr id="213" name="Google Shape;2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2059287" cy="341640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6"/>
          <p:cNvSpPr/>
          <p:nvPr/>
        </p:nvSpPr>
        <p:spPr>
          <a:xfrm>
            <a:off x="369800" y="1665925"/>
            <a:ext cx="1957200" cy="2602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5" name="Google Shape;215;p36"/>
          <p:cNvCxnSpPr/>
          <p:nvPr/>
        </p:nvCxnSpPr>
        <p:spPr>
          <a:xfrm>
            <a:off x="2612950" y="1734925"/>
            <a:ext cx="0" cy="22515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Layouts - LinearLayout</a:t>
            </a:r>
            <a:endParaRPr/>
          </a:p>
        </p:txBody>
      </p:sp>
      <p:sp>
        <p:nvSpPr>
          <p:cNvPr id="221" name="Google Shape;221;p37"/>
          <p:cNvSpPr txBox="1">
            <a:spLocks noGrp="1"/>
          </p:cNvSpPr>
          <p:nvPr>
            <p:ph type="body" idx="1"/>
          </p:nvPr>
        </p:nvSpPr>
        <p:spPr>
          <a:xfrm>
            <a:off x="3779400" y="1152475"/>
            <a:ext cx="5053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You may have to nest them to get a desired effect…</a:t>
            </a:r>
            <a:br>
              <a:rPr lang="en"/>
            </a:b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Building complex UIs can get messy with nesting.</a:t>
            </a:r>
            <a:endParaRPr/>
          </a:p>
        </p:txBody>
      </p:sp>
      <p:pic>
        <p:nvPicPr>
          <p:cNvPr id="222" name="Google Shape;2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800" y="1152475"/>
            <a:ext cx="1837350" cy="35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7"/>
          <p:cNvSpPr/>
          <p:nvPr/>
        </p:nvSpPr>
        <p:spPr>
          <a:xfrm>
            <a:off x="1051875" y="1593700"/>
            <a:ext cx="1628100" cy="2530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7"/>
          <p:cNvSpPr/>
          <p:nvPr/>
        </p:nvSpPr>
        <p:spPr>
          <a:xfrm>
            <a:off x="1143575" y="3795450"/>
            <a:ext cx="1459800" cy="288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5" name="Google Shape;225;p37"/>
          <p:cNvCxnSpPr/>
          <p:nvPr/>
        </p:nvCxnSpPr>
        <p:spPr>
          <a:xfrm>
            <a:off x="3046275" y="1734925"/>
            <a:ext cx="0" cy="22515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6" name="Google Shape;226;p37"/>
          <p:cNvCxnSpPr/>
          <p:nvPr/>
        </p:nvCxnSpPr>
        <p:spPr>
          <a:xfrm>
            <a:off x="1294725" y="3696750"/>
            <a:ext cx="11424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800" y="1152475"/>
            <a:ext cx="1837350" cy="35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Layouts - RelativeLayout</a:t>
            </a:r>
            <a:endParaRPr/>
          </a:p>
        </p:txBody>
      </p:sp>
      <p:sp>
        <p:nvSpPr>
          <p:cNvPr id="233" name="Google Shape;233;p38"/>
          <p:cNvSpPr txBox="1">
            <a:spLocks noGrp="1"/>
          </p:cNvSpPr>
          <p:nvPr>
            <p:ph type="body" idx="1"/>
          </p:nvPr>
        </p:nvSpPr>
        <p:spPr>
          <a:xfrm>
            <a:off x="3779400" y="1152475"/>
            <a:ext cx="5053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You define </a:t>
            </a:r>
            <a:r>
              <a:rPr lang="en" i="1">
                <a:solidFill>
                  <a:schemeClr val="lt2"/>
                </a:solidFill>
              </a:rPr>
              <a:t>relations</a:t>
            </a:r>
            <a:r>
              <a:rPr lang="en"/>
              <a:t> between views.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“Login” title is anchored </a:t>
            </a:r>
            <a:r>
              <a:rPr lang="en" i="1">
                <a:solidFill>
                  <a:schemeClr val="lt2"/>
                </a:solidFill>
              </a:rPr>
              <a:t>to the top of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the screen.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“Cancel” is placed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 i="1">
                <a:solidFill>
                  <a:schemeClr val="lt2"/>
                </a:solidFill>
              </a:rPr>
              <a:t>to the right of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the “Login” button.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etc.</a:t>
            </a:r>
            <a:endParaRPr/>
          </a:p>
        </p:txBody>
      </p:sp>
      <p:cxnSp>
        <p:nvCxnSpPr>
          <p:cNvPr id="234" name="Google Shape;234;p38"/>
          <p:cNvCxnSpPr/>
          <p:nvPr/>
        </p:nvCxnSpPr>
        <p:spPr>
          <a:xfrm rot="10800000">
            <a:off x="1873450" y="1500425"/>
            <a:ext cx="4200" cy="168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5" name="Google Shape;235;p38"/>
          <p:cNvCxnSpPr/>
          <p:nvPr/>
        </p:nvCxnSpPr>
        <p:spPr>
          <a:xfrm rot="10800000">
            <a:off x="1873450" y="1765125"/>
            <a:ext cx="4200" cy="168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6" name="Google Shape;236;p38"/>
          <p:cNvCxnSpPr/>
          <p:nvPr/>
        </p:nvCxnSpPr>
        <p:spPr>
          <a:xfrm rot="10800000">
            <a:off x="1871375" y="2021825"/>
            <a:ext cx="4200" cy="168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7" name="Google Shape;237;p38"/>
          <p:cNvCxnSpPr/>
          <p:nvPr/>
        </p:nvCxnSpPr>
        <p:spPr>
          <a:xfrm rot="10800000">
            <a:off x="1873375" y="2776425"/>
            <a:ext cx="12300" cy="2487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8" name="Google Shape;238;p38"/>
          <p:cNvCxnSpPr/>
          <p:nvPr/>
        </p:nvCxnSpPr>
        <p:spPr>
          <a:xfrm rot="10800000">
            <a:off x="1877425" y="3121150"/>
            <a:ext cx="4200" cy="168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9" name="Google Shape;239;p38"/>
          <p:cNvCxnSpPr/>
          <p:nvPr/>
        </p:nvCxnSpPr>
        <p:spPr>
          <a:xfrm rot="10800000">
            <a:off x="1877425" y="3329725"/>
            <a:ext cx="4200" cy="168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0" name="Google Shape;240;p38"/>
          <p:cNvCxnSpPr/>
          <p:nvPr/>
        </p:nvCxnSpPr>
        <p:spPr>
          <a:xfrm rot="10800000">
            <a:off x="1496025" y="3498200"/>
            <a:ext cx="4500" cy="353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1" name="Google Shape;241;p38"/>
          <p:cNvCxnSpPr/>
          <p:nvPr/>
        </p:nvCxnSpPr>
        <p:spPr>
          <a:xfrm rot="10800000">
            <a:off x="1664425" y="3947475"/>
            <a:ext cx="3978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800" y="1152475"/>
            <a:ext cx="1837350" cy="35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Layouts - RelativeLayout</a:t>
            </a:r>
            <a:endParaRPr/>
          </a:p>
        </p:txBody>
      </p:sp>
      <p:sp>
        <p:nvSpPr>
          <p:cNvPr id="248" name="Google Shape;248;p39"/>
          <p:cNvSpPr txBox="1">
            <a:spLocks noGrp="1"/>
          </p:cNvSpPr>
          <p:nvPr>
            <p:ph type="body" idx="1"/>
          </p:nvPr>
        </p:nvSpPr>
        <p:spPr>
          <a:xfrm>
            <a:off x="3779400" y="1152475"/>
            <a:ext cx="5053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Char char="●"/>
            </a:pPr>
            <a:r>
              <a:rPr lang="en"/>
              <a:t>Inefficient.</a:t>
            </a:r>
            <a:endParaRPr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With a LinearLayout the system can place all the views in one pass (assuming no nesting).</a:t>
            </a:r>
            <a:br>
              <a:rPr lang="en"/>
            </a:br>
            <a:endParaRPr/>
          </a:p>
          <a:p>
            <a:pPr marL="9144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cxnSp>
        <p:nvCxnSpPr>
          <p:cNvPr id="249" name="Google Shape;249;p39"/>
          <p:cNvCxnSpPr/>
          <p:nvPr/>
        </p:nvCxnSpPr>
        <p:spPr>
          <a:xfrm rot="10800000">
            <a:off x="1873450" y="1500425"/>
            <a:ext cx="4200" cy="168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0" name="Google Shape;250;p39"/>
          <p:cNvCxnSpPr/>
          <p:nvPr/>
        </p:nvCxnSpPr>
        <p:spPr>
          <a:xfrm rot="10800000">
            <a:off x="1873450" y="1765125"/>
            <a:ext cx="4200" cy="168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1" name="Google Shape;251;p39"/>
          <p:cNvCxnSpPr/>
          <p:nvPr/>
        </p:nvCxnSpPr>
        <p:spPr>
          <a:xfrm rot="10800000">
            <a:off x="1871375" y="2021825"/>
            <a:ext cx="4200" cy="168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2" name="Google Shape;252;p39"/>
          <p:cNvCxnSpPr/>
          <p:nvPr/>
        </p:nvCxnSpPr>
        <p:spPr>
          <a:xfrm rot="10800000">
            <a:off x="1873375" y="2776425"/>
            <a:ext cx="12300" cy="2487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3" name="Google Shape;253;p39"/>
          <p:cNvCxnSpPr/>
          <p:nvPr/>
        </p:nvCxnSpPr>
        <p:spPr>
          <a:xfrm rot="10800000">
            <a:off x="1877425" y="3121150"/>
            <a:ext cx="4200" cy="168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4" name="Google Shape;254;p39"/>
          <p:cNvCxnSpPr/>
          <p:nvPr/>
        </p:nvCxnSpPr>
        <p:spPr>
          <a:xfrm rot="10800000">
            <a:off x="1877425" y="3329725"/>
            <a:ext cx="4200" cy="168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5" name="Google Shape;255;p39"/>
          <p:cNvCxnSpPr/>
          <p:nvPr/>
        </p:nvCxnSpPr>
        <p:spPr>
          <a:xfrm rot="10800000">
            <a:off x="1496025" y="3498200"/>
            <a:ext cx="4500" cy="353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6" name="Google Shape;256;p39"/>
          <p:cNvCxnSpPr/>
          <p:nvPr/>
        </p:nvCxnSpPr>
        <p:spPr>
          <a:xfrm rot="10800000">
            <a:off x="1664425" y="3947475"/>
            <a:ext cx="3978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CSCI 4237</a:t>
            </a:r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Pre-reqs: 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CSCI 2113 (Software Engineering).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Comfortable with Java / OOP.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Basic understanding of Git.</a:t>
            </a:r>
            <a:br>
              <a:rPr lang="en"/>
            </a:b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 computer capable of running </a:t>
            </a:r>
            <a:r>
              <a:rPr lang="en" u="sng">
                <a:solidFill>
                  <a:schemeClr val="l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Android Studio</a:t>
            </a:r>
            <a:r>
              <a:rPr lang="en"/>
              <a:t> and, ideally, the </a:t>
            </a:r>
            <a:r>
              <a:rPr lang="en" u="sng">
                <a:solidFill>
                  <a:schemeClr val="l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Android Emulator</a:t>
            </a:r>
            <a:r>
              <a:rPr lang="en"/>
              <a:t>. </a:t>
            </a:r>
            <a:br>
              <a:rPr lang="en"/>
            </a:b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800" y="1152475"/>
            <a:ext cx="1837350" cy="358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Layouts - RelativeLayout</a:t>
            </a:r>
            <a:endParaRPr/>
          </a:p>
        </p:txBody>
      </p:sp>
      <p:sp>
        <p:nvSpPr>
          <p:cNvPr id="263" name="Google Shape;263;p40"/>
          <p:cNvSpPr txBox="1">
            <a:spLocks noGrp="1"/>
          </p:cNvSpPr>
          <p:nvPr>
            <p:ph type="body" idx="1"/>
          </p:nvPr>
        </p:nvSpPr>
        <p:spPr>
          <a:xfrm>
            <a:off x="3779400" y="1152475"/>
            <a:ext cx="5053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Char char="●"/>
            </a:pPr>
            <a:r>
              <a:rPr lang="en"/>
              <a:t>Inefficient.</a:t>
            </a:r>
            <a:endParaRPr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Char char="○"/>
            </a:pPr>
            <a:r>
              <a:rPr lang="en">
                <a:solidFill>
                  <a:srgbClr val="9E9E9E"/>
                </a:solidFill>
              </a:rPr>
              <a:t>With a LinearLayout the system can place all the views in one pass (assuming no nesting).</a:t>
            </a:r>
            <a:br>
              <a:rPr lang="en">
                <a:solidFill>
                  <a:srgbClr val="9E9E9E"/>
                </a:solidFill>
              </a:rPr>
            </a:br>
            <a:endParaRPr>
              <a:solidFill>
                <a:srgbClr val="9E9E9E"/>
              </a:solidFill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With a RelativeLayout the system may need </a:t>
            </a:r>
            <a:r>
              <a:rPr lang="en" i="1">
                <a:solidFill>
                  <a:schemeClr val="lt2"/>
                </a:solidFill>
              </a:rPr>
              <a:t>multiple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 i="1">
                <a:solidFill>
                  <a:schemeClr val="lt2"/>
                </a:solidFill>
              </a:rPr>
              <a:t>passes</a:t>
            </a:r>
            <a:r>
              <a:rPr lang="en"/>
              <a:t> to fully render the screen (e.g. placing one view may affect other </a:t>
            </a:r>
            <a:r>
              <a:rPr lang="en" i="1">
                <a:solidFill>
                  <a:schemeClr val="lt2"/>
                </a:solidFill>
              </a:rPr>
              <a:t>related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 i="1">
                <a:solidFill>
                  <a:schemeClr val="lt2"/>
                </a:solidFill>
              </a:rPr>
              <a:t>views</a:t>
            </a:r>
            <a:r>
              <a:rPr lang="en"/>
              <a:t>)</a:t>
            </a:r>
            <a:endParaRPr/>
          </a:p>
        </p:txBody>
      </p:sp>
      <p:cxnSp>
        <p:nvCxnSpPr>
          <p:cNvPr id="264" name="Google Shape;264;p40"/>
          <p:cNvCxnSpPr/>
          <p:nvPr/>
        </p:nvCxnSpPr>
        <p:spPr>
          <a:xfrm rot="10800000">
            <a:off x="1873450" y="1500425"/>
            <a:ext cx="4200" cy="168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5" name="Google Shape;265;p40"/>
          <p:cNvCxnSpPr/>
          <p:nvPr/>
        </p:nvCxnSpPr>
        <p:spPr>
          <a:xfrm rot="10800000">
            <a:off x="1873450" y="1765125"/>
            <a:ext cx="4200" cy="168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6" name="Google Shape;266;p40"/>
          <p:cNvCxnSpPr/>
          <p:nvPr/>
        </p:nvCxnSpPr>
        <p:spPr>
          <a:xfrm rot="10800000">
            <a:off x="1871375" y="2021825"/>
            <a:ext cx="4200" cy="168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7" name="Google Shape;267;p40"/>
          <p:cNvCxnSpPr/>
          <p:nvPr/>
        </p:nvCxnSpPr>
        <p:spPr>
          <a:xfrm rot="10800000">
            <a:off x="1873375" y="2776425"/>
            <a:ext cx="12300" cy="2487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8" name="Google Shape;268;p40"/>
          <p:cNvCxnSpPr/>
          <p:nvPr/>
        </p:nvCxnSpPr>
        <p:spPr>
          <a:xfrm rot="10800000">
            <a:off x="1877425" y="3121150"/>
            <a:ext cx="4200" cy="168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9" name="Google Shape;269;p40"/>
          <p:cNvCxnSpPr/>
          <p:nvPr/>
        </p:nvCxnSpPr>
        <p:spPr>
          <a:xfrm rot="10800000">
            <a:off x="1877425" y="3329725"/>
            <a:ext cx="4200" cy="168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0" name="Google Shape;270;p40"/>
          <p:cNvCxnSpPr/>
          <p:nvPr/>
        </p:nvCxnSpPr>
        <p:spPr>
          <a:xfrm rot="10800000">
            <a:off x="1496025" y="3498200"/>
            <a:ext cx="4500" cy="353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1" name="Google Shape;271;p40"/>
          <p:cNvCxnSpPr/>
          <p:nvPr/>
        </p:nvCxnSpPr>
        <p:spPr>
          <a:xfrm rot="10800000">
            <a:off x="1664425" y="3947475"/>
            <a:ext cx="3978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Layouts - ConstraintLayout</a:t>
            </a:r>
            <a:endParaRPr/>
          </a:p>
        </p:txBody>
      </p:sp>
      <p:sp>
        <p:nvSpPr>
          <p:cNvPr id="277" name="Google Shape;277;p41"/>
          <p:cNvSpPr txBox="1">
            <a:spLocks noGrp="1"/>
          </p:cNvSpPr>
          <p:nvPr>
            <p:ph type="body" idx="1"/>
          </p:nvPr>
        </p:nvSpPr>
        <p:spPr>
          <a:xfrm>
            <a:off x="3779400" y="1152475"/>
            <a:ext cx="5053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Newest layout.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Similar to RelativeLayout, but designed to minimize number of passes system needs to render your UI (efficient).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Also enables some new features (like guidelines).</a:t>
            </a:r>
            <a:endParaRPr/>
          </a:p>
        </p:txBody>
      </p:sp>
      <p:pic>
        <p:nvPicPr>
          <p:cNvPr id="278" name="Google Shape;27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2059287" cy="3416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9" name="Google Shape;279;p41"/>
          <p:cNvCxnSpPr/>
          <p:nvPr/>
        </p:nvCxnSpPr>
        <p:spPr>
          <a:xfrm rot="10800000">
            <a:off x="359150" y="1758025"/>
            <a:ext cx="6840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0" name="Google Shape;280;p41"/>
          <p:cNvCxnSpPr/>
          <p:nvPr/>
        </p:nvCxnSpPr>
        <p:spPr>
          <a:xfrm>
            <a:off x="1616900" y="1758025"/>
            <a:ext cx="7122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1" name="Google Shape;281;p41"/>
          <p:cNvCxnSpPr/>
          <p:nvPr/>
        </p:nvCxnSpPr>
        <p:spPr>
          <a:xfrm rot="10800000">
            <a:off x="1341325" y="1470975"/>
            <a:ext cx="0" cy="243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Layouts - ConstraintLayout</a:t>
            </a:r>
            <a:endParaRPr/>
          </a:p>
        </p:txBody>
      </p:sp>
      <p:sp>
        <p:nvSpPr>
          <p:cNvPr id="287" name="Google Shape;287;p42"/>
          <p:cNvSpPr txBox="1">
            <a:spLocks noGrp="1"/>
          </p:cNvSpPr>
          <p:nvPr>
            <p:ph type="body" idx="1"/>
          </p:nvPr>
        </p:nvSpPr>
        <p:spPr>
          <a:xfrm>
            <a:off x="3779400" y="1152475"/>
            <a:ext cx="5053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You specify </a:t>
            </a:r>
            <a:r>
              <a:rPr lang="en" i="1">
                <a:solidFill>
                  <a:schemeClr val="lt2"/>
                </a:solidFill>
              </a:rPr>
              <a:t>constraints</a:t>
            </a:r>
            <a:r>
              <a:rPr lang="en"/>
              <a:t>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The “title” should be constrained to the top of the screen and constrained halfway between the two sides.</a:t>
            </a:r>
            <a:endParaRPr/>
          </a:p>
        </p:txBody>
      </p:sp>
      <p:pic>
        <p:nvPicPr>
          <p:cNvPr id="288" name="Google Shape;28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2059287" cy="3416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9" name="Google Shape;289;p42"/>
          <p:cNvCxnSpPr/>
          <p:nvPr/>
        </p:nvCxnSpPr>
        <p:spPr>
          <a:xfrm rot="10800000">
            <a:off x="359150" y="1758025"/>
            <a:ext cx="6840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0" name="Google Shape;290;p42"/>
          <p:cNvCxnSpPr/>
          <p:nvPr/>
        </p:nvCxnSpPr>
        <p:spPr>
          <a:xfrm>
            <a:off x="1616900" y="1758025"/>
            <a:ext cx="7122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1" name="Google Shape;291;p42"/>
          <p:cNvCxnSpPr/>
          <p:nvPr/>
        </p:nvCxnSpPr>
        <p:spPr>
          <a:xfrm rot="10800000">
            <a:off x="1341325" y="1470975"/>
            <a:ext cx="0" cy="243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Layouts - ConstraintLayout</a:t>
            </a:r>
            <a:endParaRPr/>
          </a:p>
        </p:txBody>
      </p:sp>
      <p:sp>
        <p:nvSpPr>
          <p:cNvPr id="297" name="Google Shape;297;p43"/>
          <p:cNvSpPr txBox="1">
            <a:spLocks noGrp="1"/>
          </p:cNvSpPr>
          <p:nvPr>
            <p:ph type="body" idx="1"/>
          </p:nvPr>
        </p:nvSpPr>
        <p:spPr>
          <a:xfrm>
            <a:off x="3779400" y="1152475"/>
            <a:ext cx="5053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Can use guidelines.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The “login” button should take up the space between the two guidelines.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The “login” button’s top should be constrained to the bottom of the “Password” field.</a:t>
            </a:r>
            <a:endParaRPr/>
          </a:p>
        </p:txBody>
      </p:sp>
      <p:pic>
        <p:nvPicPr>
          <p:cNvPr id="298" name="Google Shape;29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2059287" cy="3416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" name="Google Shape;299;p43"/>
          <p:cNvCxnSpPr/>
          <p:nvPr/>
        </p:nvCxnSpPr>
        <p:spPr>
          <a:xfrm>
            <a:off x="2226675" y="1612850"/>
            <a:ext cx="0" cy="2712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" name="Google Shape;300;p43"/>
          <p:cNvCxnSpPr/>
          <p:nvPr/>
        </p:nvCxnSpPr>
        <p:spPr>
          <a:xfrm>
            <a:off x="469325" y="1612850"/>
            <a:ext cx="0" cy="2712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Activity</a:t>
            </a:r>
            <a:endParaRPr/>
          </a:p>
        </p:txBody>
      </p:sp>
      <p:sp>
        <p:nvSpPr>
          <p:cNvPr id="306" name="Google Shape;306;p44"/>
          <p:cNvSpPr txBox="1">
            <a:spLocks noGrp="1"/>
          </p:cNvSpPr>
          <p:nvPr>
            <p:ph type="body" idx="1"/>
          </p:nvPr>
        </p:nvSpPr>
        <p:spPr>
          <a:xfrm>
            <a:off x="2968950" y="1152475"/>
            <a:ext cx="5863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Your go-to layouts should mainly be between a LinearLayout or a ConstraintLayout.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Depends on UI complexity.</a:t>
            </a:r>
            <a:endParaRPr/>
          </a:p>
        </p:txBody>
      </p:sp>
      <p:pic>
        <p:nvPicPr>
          <p:cNvPr id="307" name="Google Shape;30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625" y="1152475"/>
            <a:ext cx="1921712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Activity</a:t>
            </a:r>
            <a:endParaRPr/>
          </a:p>
        </p:txBody>
      </p:sp>
      <p:sp>
        <p:nvSpPr>
          <p:cNvPr id="313" name="Google Shape;313;p45"/>
          <p:cNvSpPr txBox="1">
            <a:spLocks noGrp="1"/>
          </p:cNvSpPr>
          <p:nvPr>
            <p:ph type="body" idx="1"/>
          </p:nvPr>
        </p:nvSpPr>
        <p:spPr>
          <a:xfrm>
            <a:off x="2968950" y="1152475"/>
            <a:ext cx="5863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Let’s try designing the login screen using a ConstraintLayout.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We’ll use both the visual editor as well as manually writing XML.</a:t>
            </a:r>
            <a:endParaRPr/>
          </a:p>
        </p:txBody>
      </p:sp>
      <p:pic>
        <p:nvPicPr>
          <p:cNvPr id="314" name="Google Shape;31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625" y="1152475"/>
            <a:ext cx="1921712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Activity</a:t>
            </a:r>
            <a:endParaRPr/>
          </a:p>
        </p:txBody>
      </p:sp>
      <p:sp>
        <p:nvSpPr>
          <p:cNvPr id="320" name="Google Shape;320;p46"/>
          <p:cNvSpPr txBox="1">
            <a:spLocks noGrp="1"/>
          </p:cNvSpPr>
          <p:nvPr>
            <p:ph type="body" idx="1"/>
          </p:nvPr>
        </p:nvSpPr>
        <p:spPr>
          <a:xfrm>
            <a:off x="2968950" y="1152475"/>
            <a:ext cx="5863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 also have step-by-step instructions for building a basic login screen here:</a:t>
            </a:r>
            <a:br>
              <a:rPr lang="en"/>
            </a:br>
            <a:r>
              <a:rPr lang="en" u="sng">
                <a:solidFill>
                  <a:schemeClr val="l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https://github.com/nickcapurso/SE-Summit-Android-Workshop/tree/master/instructions/2%20-%20Login%20UI</a:t>
            </a:r>
            <a:r>
              <a:rPr lang="en">
                <a:solidFill>
                  <a:schemeClr val="lt2"/>
                </a:solidFill>
              </a:rPr>
              <a:t> </a:t>
            </a:r>
            <a:endParaRPr>
              <a:solidFill>
                <a:schemeClr val="lt2"/>
              </a:solidFill>
            </a:endParaRPr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21" name="Google Shape;32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125" y="1152475"/>
            <a:ext cx="1921712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Activity</a:t>
            </a:r>
            <a:endParaRPr/>
          </a:p>
        </p:txBody>
      </p:sp>
      <p:sp>
        <p:nvSpPr>
          <p:cNvPr id="327" name="Google Shape;327;p47"/>
          <p:cNvSpPr txBox="1">
            <a:spLocks noGrp="1"/>
          </p:cNvSpPr>
          <p:nvPr>
            <p:ph type="body" idx="1"/>
          </p:nvPr>
        </p:nvSpPr>
        <p:spPr>
          <a:xfrm>
            <a:off x="2968950" y="1152475"/>
            <a:ext cx="5863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 also have step-by-step instructions for building a basic login screen here:</a:t>
            </a:r>
            <a:br>
              <a:rPr lang="en"/>
            </a:br>
            <a:r>
              <a:rPr lang="en" u="sng">
                <a:solidFill>
                  <a:schemeClr val="l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https://github.com/nickcapurso/SE-Summit-Android-Workshop/tree/master/instructions/2%20-%20Login%20UI</a:t>
            </a:r>
            <a:r>
              <a:rPr lang="en">
                <a:solidFill>
                  <a:schemeClr val="lt2"/>
                </a:solidFill>
              </a:rPr>
              <a:t> </a:t>
            </a:r>
            <a:endParaRPr>
              <a:solidFill>
                <a:schemeClr val="lt2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It’s for a Android workshop I used to teach, so the screen built is </a:t>
            </a:r>
            <a:r>
              <a:rPr lang="en" i="1">
                <a:solidFill>
                  <a:schemeClr val="lt2"/>
                </a:solidFill>
              </a:rPr>
              <a:t>slightly</a:t>
            </a:r>
            <a:r>
              <a:rPr lang="en" i="1"/>
              <a:t> </a:t>
            </a:r>
            <a:r>
              <a:rPr lang="en"/>
              <a:t>different.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We’ll go into more depth in this course as opposed to what I teach in a workshop setting.</a:t>
            </a:r>
            <a:endParaRPr/>
          </a:p>
        </p:txBody>
      </p:sp>
      <p:pic>
        <p:nvPicPr>
          <p:cNvPr id="328" name="Google Shape;32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625" y="1152475"/>
            <a:ext cx="1921712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Dimensions</a:t>
            </a:r>
            <a:endParaRPr/>
          </a:p>
        </p:txBody>
      </p:sp>
      <p:sp>
        <p:nvSpPr>
          <p:cNvPr id="334" name="Google Shape;334;p48"/>
          <p:cNvSpPr txBox="1">
            <a:spLocks noGrp="1"/>
          </p:cNvSpPr>
          <p:nvPr>
            <p:ph type="body" idx="1"/>
          </p:nvPr>
        </p:nvSpPr>
        <p:spPr>
          <a:xfrm>
            <a:off x="4349100" y="1152475"/>
            <a:ext cx="4483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On Android, we don’t measure in pixels.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Two screens of the</a:t>
            </a:r>
            <a:r>
              <a:rPr lang="en">
                <a:solidFill>
                  <a:srgbClr val="A4C639"/>
                </a:solidFill>
              </a:rPr>
              <a:t> </a:t>
            </a:r>
            <a:r>
              <a:rPr lang="en" i="1">
                <a:solidFill>
                  <a:schemeClr val="lt2"/>
                </a:solidFill>
              </a:rPr>
              <a:t>same size</a:t>
            </a:r>
            <a:r>
              <a:rPr lang="en" i="1"/>
              <a:t> </a:t>
            </a:r>
            <a:r>
              <a:rPr lang="en"/>
              <a:t>can have </a:t>
            </a:r>
            <a:r>
              <a:rPr lang="en" i="1">
                <a:solidFill>
                  <a:schemeClr val="lt2"/>
                </a:solidFill>
              </a:rPr>
              <a:t>different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 i="1">
                <a:solidFill>
                  <a:schemeClr val="lt2"/>
                </a:solidFill>
              </a:rPr>
              <a:t>densities</a:t>
            </a:r>
            <a:r>
              <a:rPr lang="en"/>
              <a:t>.</a:t>
            </a:r>
            <a:br>
              <a:rPr lang="en"/>
            </a:b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Android provides </a:t>
            </a:r>
            <a:r>
              <a:rPr lang="en">
                <a:solidFill>
                  <a:schemeClr val="lt2"/>
                </a:solidFill>
              </a:rPr>
              <a:t>“dp”</a:t>
            </a:r>
            <a:r>
              <a:rPr lang="en"/>
              <a:t> or </a:t>
            </a:r>
            <a:r>
              <a:rPr lang="en" i="1">
                <a:solidFill>
                  <a:schemeClr val="lt2"/>
                </a:solidFill>
              </a:rPr>
              <a:t>density-independent pixels</a:t>
            </a:r>
            <a:r>
              <a:rPr lang="en"/>
              <a:t> as a measure.</a:t>
            </a:r>
            <a:endParaRPr/>
          </a:p>
        </p:txBody>
      </p:sp>
      <p:pic>
        <p:nvPicPr>
          <p:cNvPr id="335" name="Google Shape;33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875" y="1359450"/>
            <a:ext cx="3251049" cy="300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Dimensions</a:t>
            </a:r>
            <a:endParaRPr/>
          </a:p>
        </p:txBody>
      </p:sp>
      <p:sp>
        <p:nvSpPr>
          <p:cNvPr id="341" name="Google Shape;341;p49"/>
          <p:cNvSpPr txBox="1">
            <a:spLocks noGrp="1"/>
          </p:cNvSpPr>
          <p:nvPr>
            <p:ph type="body" idx="1"/>
          </p:nvPr>
        </p:nvSpPr>
        <p:spPr>
          <a:xfrm>
            <a:off x="4349100" y="1152475"/>
            <a:ext cx="4483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Devices are categorized into </a:t>
            </a:r>
            <a:r>
              <a:rPr lang="en">
                <a:solidFill>
                  <a:schemeClr val="lt2"/>
                </a:solidFill>
              </a:rPr>
              <a:t>“buckets”</a:t>
            </a:r>
            <a:r>
              <a:rPr lang="en"/>
              <a:t> based on their screen density (dpi):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ldpi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mdpi 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hdpi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xhdpi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…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mdpi is the baseline for dp</a:t>
            </a:r>
            <a:endParaRPr/>
          </a:p>
        </p:txBody>
      </p:sp>
      <p:pic>
        <p:nvPicPr>
          <p:cNvPr id="342" name="Google Shape;34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875" y="1359450"/>
            <a:ext cx="3251049" cy="300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GitHub</a:t>
            </a:r>
            <a:endParaRPr dirty="0"/>
          </a:p>
        </p:txBody>
      </p:sp>
      <p:sp>
        <p:nvSpPr>
          <p:cNvPr id="115" name="Google Shape;115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29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Our GitHub org:</a:t>
            </a:r>
            <a:endParaRPr dirty="0">
              <a:solidFill>
                <a:srgbClr val="A4C639"/>
              </a:solidFill>
            </a:endParaRPr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7921" y="1283775"/>
            <a:ext cx="1549450" cy="128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Dimensions</a:t>
            </a:r>
            <a:endParaRPr/>
          </a:p>
        </p:txBody>
      </p:sp>
      <p:sp>
        <p:nvSpPr>
          <p:cNvPr id="348" name="Google Shape;348;p50"/>
          <p:cNvSpPr txBox="1">
            <a:spLocks noGrp="1"/>
          </p:cNvSpPr>
          <p:nvPr>
            <p:ph type="body" idx="1"/>
          </p:nvPr>
        </p:nvSpPr>
        <p:spPr>
          <a:xfrm>
            <a:off x="4349100" y="1152475"/>
            <a:ext cx="4483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 Google Pixel 4 is an xxhdpi device, for example.</a:t>
            </a:r>
            <a:endParaRPr/>
          </a:p>
        </p:txBody>
      </p:sp>
      <p:pic>
        <p:nvPicPr>
          <p:cNvPr id="349" name="Google Shape;34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875" y="1359450"/>
            <a:ext cx="3251049" cy="300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Dimensions</a:t>
            </a:r>
            <a:endParaRPr/>
          </a:p>
        </p:txBody>
      </p:sp>
      <p:pic>
        <p:nvPicPr>
          <p:cNvPr id="355" name="Google Shape;35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063" y="1080075"/>
            <a:ext cx="604987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Dimensions</a:t>
            </a:r>
            <a:endParaRPr/>
          </a:p>
        </p:txBody>
      </p:sp>
      <p:pic>
        <p:nvPicPr>
          <p:cNvPr id="361" name="Google Shape;36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9638" y="1122450"/>
            <a:ext cx="566472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Dimensions</a:t>
            </a:r>
            <a:endParaRPr/>
          </a:p>
        </p:txBody>
      </p:sp>
      <p:sp>
        <p:nvSpPr>
          <p:cNvPr id="367" name="Google Shape;367;p53"/>
          <p:cNvSpPr txBox="1">
            <a:spLocks noGrp="1"/>
          </p:cNvSpPr>
          <p:nvPr>
            <p:ph type="body" idx="1"/>
          </p:nvPr>
        </p:nvSpPr>
        <p:spPr>
          <a:xfrm>
            <a:off x="353075" y="1152475"/>
            <a:ext cx="8479200" cy="14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For </a:t>
            </a:r>
            <a:r>
              <a:rPr lang="en" i="1">
                <a:solidFill>
                  <a:schemeClr val="lt2"/>
                </a:solidFill>
              </a:rPr>
              <a:t>JPG / PNG</a:t>
            </a:r>
            <a:r>
              <a:rPr lang="en"/>
              <a:t> images, you should supply an image for </a:t>
            </a:r>
            <a:r>
              <a:rPr lang="en" i="1">
                <a:solidFill>
                  <a:schemeClr val="lt2"/>
                </a:solidFill>
              </a:rPr>
              <a:t>each major density bucket</a:t>
            </a:r>
            <a:r>
              <a:rPr lang="en"/>
              <a:t>. Otherwise, the system will have to scale what’s available.</a:t>
            </a:r>
            <a:endParaRPr/>
          </a:p>
        </p:txBody>
      </p:sp>
      <p:pic>
        <p:nvPicPr>
          <p:cNvPr id="368" name="Google Shape;36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5375" y="2766825"/>
            <a:ext cx="5806908" cy="220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3"/>
          <p:cNvPicPr preferRelativeResize="0"/>
          <p:nvPr/>
        </p:nvPicPr>
        <p:blipFill rotWithShape="1">
          <a:blip r:embed="rId4">
            <a:alphaModFix/>
          </a:blip>
          <a:srcRect l="17971" r="32479" b="49261"/>
          <a:stretch/>
        </p:blipFill>
        <p:spPr>
          <a:xfrm>
            <a:off x="249025" y="3317925"/>
            <a:ext cx="2776349" cy="13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Dimensions</a:t>
            </a:r>
            <a:endParaRPr/>
          </a:p>
        </p:txBody>
      </p:sp>
      <p:sp>
        <p:nvSpPr>
          <p:cNvPr id="375" name="Google Shape;375;p54"/>
          <p:cNvSpPr txBox="1">
            <a:spLocks noGrp="1"/>
          </p:cNvSpPr>
          <p:nvPr>
            <p:ph type="body" idx="1"/>
          </p:nvPr>
        </p:nvSpPr>
        <p:spPr>
          <a:xfrm>
            <a:off x="353075" y="1152475"/>
            <a:ext cx="8479200" cy="14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i="1">
                <a:solidFill>
                  <a:schemeClr val="lt2"/>
                </a:solidFill>
              </a:rPr>
              <a:t>SVGs</a:t>
            </a:r>
            <a:r>
              <a:rPr lang="en"/>
              <a:t> (vector graphics) have </a:t>
            </a:r>
            <a:r>
              <a:rPr lang="en" i="1">
                <a:solidFill>
                  <a:schemeClr val="lt2"/>
                </a:solidFill>
              </a:rPr>
              <a:t>limited</a:t>
            </a:r>
            <a:r>
              <a:rPr lang="en"/>
              <a:t> support, but are great because they scale nicely (you only need to supply one version).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Dimensions</a:t>
            </a:r>
            <a:endParaRPr/>
          </a:p>
        </p:txBody>
      </p:sp>
      <p:sp>
        <p:nvSpPr>
          <p:cNvPr id="381" name="Google Shape;381;p55"/>
          <p:cNvSpPr txBox="1">
            <a:spLocks noGrp="1"/>
          </p:cNvSpPr>
          <p:nvPr>
            <p:ph type="body" idx="1"/>
          </p:nvPr>
        </p:nvSpPr>
        <p:spPr>
          <a:xfrm>
            <a:off x="3394225" y="1152475"/>
            <a:ext cx="5437800" cy="35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For </a:t>
            </a:r>
            <a:r>
              <a:rPr lang="en" i="1">
                <a:solidFill>
                  <a:schemeClr val="lt2"/>
                </a:solidFill>
              </a:rPr>
              <a:t>text</a:t>
            </a:r>
            <a:r>
              <a:rPr lang="en"/>
              <a:t> -- you should use </a:t>
            </a:r>
            <a:r>
              <a:rPr lang="en" i="1">
                <a:solidFill>
                  <a:schemeClr val="lt2"/>
                </a:solidFill>
              </a:rPr>
              <a:t>sp</a:t>
            </a:r>
            <a:r>
              <a:rPr lang="en" i="1"/>
              <a:t> </a:t>
            </a:r>
            <a:r>
              <a:rPr lang="en"/>
              <a:t>for </a:t>
            </a:r>
            <a:r>
              <a:rPr lang="en">
                <a:solidFill>
                  <a:schemeClr val="lt2"/>
                </a:solidFill>
              </a:rPr>
              <a:t>“scale-pixels”</a:t>
            </a:r>
            <a:r>
              <a:rPr lang="en"/>
              <a:t>. This is similar to </a:t>
            </a:r>
            <a:r>
              <a:rPr lang="en" i="1">
                <a:solidFill>
                  <a:schemeClr val="lt2"/>
                </a:solidFill>
              </a:rPr>
              <a:t>dp</a:t>
            </a:r>
            <a:r>
              <a:rPr lang="en"/>
              <a:t>, but </a:t>
            </a:r>
            <a:r>
              <a:rPr lang="en" i="1">
                <a:solidFill>
                  <a:schemeClr val="lt2"/>
                </a:solidFill>
              </a:rPr>
              <a:t>also</a:t>
            </a:r>
            <a:r>
              <a:rPr lang="en"/>
              <a:t> respects the user’s system font size setting.</a:t>
            </a:r>
            <a:endParaRPr/>
          </a:p>
        </p:txBody>
      </p:sp>
      <p:pic>
        <p:nvPicPr>
          <p:cNvPr id="382" name="Google Shape;38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975" y="1170025"/>
            <a:ext cx="2136775" cy="353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LinearLayout</a:t>
            </a:r>
            <a:endParaRPr/>
          </a:p>
        </p:txBody>
      </p:sp>
      <p:sp>
        <p:nvSpPr>
          <p:cNvPr id="388" name="Google Shape;388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Let’s see a quick example of building the same screen using a LinearLayout - it would be perfectly reasonable to use it here instead of a ConstraintLayout.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 Files</a:t>
            </a:r>
            <a:endParaRPr/>
          </a:p>
        </p:txBody>
      </p:sp>
      <p:sp>
        <p:nvSpPr>
          <p:cNvPr id="394" name="Google Shape;394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Android recommends you also specify strings, colors, and commonly use dimensions in XML, </a:t>
            </a:r>
            <a:r>
              <a:rPr lang="en" i="1">
                <a:solidFill>
                  <a:schemeClr val="lt2"/>
                </a:solidFill>
              </a:rPr>
              <a:t>instead of hardcoding values</a:t>
            </a:r>
            <a:r>
              <a:rPr lang="en" i="1"/>
              <a:t>.</a:t>
            </a:r>
            <a:endParaRPr/>
          </a:p>
        </p:txBody>
      </p:sp>
      <p:pic>
        <p:nvPicPr>
          <p:cNvPr id="395" name="Google Shape;39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350" y="3184475"/>
            <a:ext cx="6813800" cy="147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 Files</a:t>
            </a:r>
            <a:endParaRPr/>
          </a:p>
        </p:txBody>
      </p:sp>
      <p:sp>
        <p:nvSpPr>
          <p:cNvPr id="401" name="Google Shape;401;p58"/>
          <p:cNvSpPr txBox="1">
            <a:spLocks noGrp="1"/>
          </p:cNvSpPr>
          <p:nvPr>
            <p:ph type="body" idx="1"/>
          </p:nvPr>
        </p:nvSpPr>
        <p:spPr>
          <a:xfrm>
            <a:off x="3338050" y="1152475"/>
            <a:ext cx="5494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Why?</a:t>
            </a:r>
            <a:endParaRPr/>
          </a:p>
        </p:txBody>
      </p:sp>
      <p:pic>
        <p:nvPicPr>
          <p:cNvPr id="402" name="Google Shape;402;p58"/>
          <p:cNvPicPr preferRelativeResize="0"/>
          <p:nvPr/>
        </p:nvPicPr>
        <p:blipFill rotWithShape="1">
          <a:blip r:embed="rId3">
            <a:alphaModFix/>
          </a:blip>
          <a:srcRect l="17971" r="32479"/>
          <a:stretch/>
        </p:blipFill>
        <p:spPr>
          <a:xfrm>
            <a:off x="311700" y="1504450"/>
            <a:ext cx="2776349" cy="271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 Files</a:t>
            </a:r>
            <a:endParaRPr/>
          </a:p>
        </p:txBody>
      </p:sp>
      <p:sp>
        <p:nvSpPr>
          <p:cNvPr id="408" name="Google Shape;408;p59"/>
          <p:cNvSpPr txBox="1">
            <a:spLocks noGrp="1"/>
          </p:cNvSpPr>
          <p:nvPr>
            <p:ph type="body" idx="1"/>
          </p:nvPr>
        </p:nvSpPr>
        <p:spPr>
          <a:xfrm>
            <a:off x="3338050" y="1152475"/>
            <a:ext cx="5494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Why?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Easier to maintain.</a:t>
            </a:r>
            <a:endParaRPr/>
          </a:p>
        </p:txBody>
      </p:sp>
      <p:pic>
        <p:nvPicPr>
          <p:cNvPr id="409" name="Google Shape;409;p59"/>
          <p:cNvPicPr preferRelativeResize="0"/>
          <p:nvPr/>
        </p:nvPicPr>
        <p:blipFill rotWithShape="1">
          <a:blip r:embed="rId3">
            <a:alphaModFix/>
          </a:blip>
          <a:srcRect l="17971" r="32479"/>
          <a:stretch/>
        </p:blipFill>
        <p:spPr>
          <a:xfrm>
            <a:off x="311700" y="1504450"/>
            <a:ext cx="2776349" cy="271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●"/>
            </a:pPr>
            <a:r>
              <a:rPr lang="en" dirty="0">
                <a:solidFill>
                  <a:schemeClr val="accent4"/>
                </a:solidFill>
              </a:rPr>
              <a:t>I’ll be teaching Android development using Kotlin.</a:t>
            </a:r>
            <a:br>
              <a:rPr lang="en" dirty="0">
                <a:solidFill>
                  <a:schemeClr val="accent4"/>
                </a:solidFill>
              </a:rPr>
            </a:br>
            <a:endParaRPr dirty="0">
              <a:solidFill>
                <a:schemeClr val="accent4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●"/>
            </a:pPr>
            <a:r>
              <a:rPr lang="en" dirty="0">
                <a:solidFill>
                  <a:schemeClr val="accent4"/>
                </a:solidFill>
              </a:rPr>
              <a:t>We’ll use GitHub for projects</a:t>
            </a:r>
            <a:endParaRPr dirty="0">
              <a:solidFill>
                <a:schemeClr val="accent4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○"/>
            </a:pPr>
            <a:r>
              <a:rPr lang="en" dirty="0">
                <a:solidFill>
                  <a:schemeClr val="accent4"/>
                </a:solidFill>
              </a:rPr>
              <a:t>Pull requests / code reviews / code structure / architecture / etc.</a:t>
            </a:r>
            <a:br>
              <a:rPr lang="en" b="1" dirty="0">
                <a:solidFill>
                  <a:srgbClr val="A4C639"/>
                </a:solidFill>
              </a:rPr>
            </a:br>
            <a:endParaRPr dirty="0">
              <a:solidFill>
                <a:srgbClr val="A4C639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Communications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Email: Michael.cobb@email.gwu.edu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Text: 540.834.9569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Voice call but I may not be able to answer during the day or Monday nights</a:t>
            </a:r>
            <a:endParaRPr dirty="0"/>
          </a:p>
        </p:txBody>
      </p:sp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set some expectations...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 Files</a:t>
            </a:r>
            <a:endParaRPr/>
          </a:p>
        </p:txBody>
      </p:sp>
      <p:sp>
        <p:nvSpPr>
          <p:cNvPr id="415" name="Google Shape;415;p60"/>
          <p:cNvSpPr txBox="1">
            <a:spLocks noGrp="1"/>
          </p:cNvSpPr>
          <p:nvPr>
            <p:ph type="body" idx="1"/>
          </p:nvPr>
        </p:nvSpPr>
        <p:spPr>
          <a:xfrm>
            <a:off x="3338050" y="1152475"/>
            <a:ext cx="5494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Why?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Char char="○"/>
            </a:pPr>
            <a:r>
              <a:rPr lang="en">
                <a:solidFill>
                  <a:srgbClr val="9E9E9E"/>
                </a:solidFill>
              </a:rPr>
              <a:t>Easier to maintain.</a:t>
            </a:r>
            <a:endParaRPr>
              <a:solidFill>
                <a:srgbClr val="9E9E9E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More importantly, Android can select </a:t>
            </a:r>
            <a:r>
              <a:rPr lang="en" i="1">
                <a:solidFill>
                  <a:schemeClr val="lt2"/>
                </a:solidFill>
              </a:rPr>
              <a:t>at runtime</a:t>
            </a:r>
            <a:r>
              <a:rPr lang="en"/>
              <a:t> the correct resources depending on device configuration.</a:t>
            </a:r>
            <a:endParaRPr/>
          </a:p>
        </p:txBody>
      </p:sp>
      <p:pic>
        <p:nvPicPr>
          <p:cNvPr id="416" name="Google Shape;416;p60"/>
          <p:cNvPicPr preferRelativeResize="0"/>
          <p:nvPr/>
        </p:nvPicPr>
        <p:blipFill rotWithShape="1">
          <a:blip r:embed="rId3">
            <a:alphaModFix/>
          </a:blip>
          <a:srcRect l="17971" r="32479"/>
          <a:stretch/>
        </p:blipFill>
        <p:spPr>
          <a:xfrm>
            <a:off x="311700" y="1504450"/>
            <a:ext cx="2776349" cy="271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 Files</a:t>
            </a:r>
            <a:endParaRPr/>
          </a:p>
        </p:txBody>
      </p:sp>
      <p:sp>
        <p:nvSpPr>
          <p:cNvPr id="422" name="Google Shape;422;p61"/>
          <p:cNvSpPr txBox="1">
            <a:spLocks noGrp="1"/>
          </p:cNvSpPr>
          <p:nvPr>
            <p:ph type="body" idx="1"/>
          </p:nvPr>
        </p:nvSpPr>
        <p:spPr>
          <a:xfrm>
            <a:off x="3338050" y="1152475"/>
            <a:ext cx="5494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Why?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Char char="○"/>
            </a:pPr>
            <a:r>
              <a:rPr lang="en">
                <a:solidFill>
                  <a:srgbClr val="9E9E9E"/>
                </a:solidFill>
              </a:rPr>
              <a:t>Easier to maintain.</a:t>
            </a:r>
            <a:endParaRPr>
              <a:solidFill>
                <a:srgbClr val="9E9E9E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More importantly, Android can select </a:t>
            </a:r>
            <a:r>
              <a:rPr lang="en" i="1">
                <a:solidFill>
                  <a:schemeClr val="lt2"/>
                </a:solidFill>
              </a:rPr>
              <a:t>at runtime</a:t>
            </a:r>
            <a:r>
              <a:rPr lang="en"/>
              <a:t> the correct resources depending on device configuration.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Language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Screen size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Screen orientation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Android version</a:t>
            </a:r>
            <a:endParaRPr/>
          </a:p>
        </p:txBody>
      </p:sp>
      <p:pic>
        <p:nvPicPr>
          <p:cNvPr id="423" name="Google Shape;423;p61"/>
          <p:cNvPicPr preferRelativeResize="0"/>
          <p:nvPr/>
        </p:nvPicPr>
        <p:blipFill rotWithShape="1">
          <a:blip r:embed="rId3">
            <a:alphaModFix/>
          </a:blip>
          <a:srcRect l="17971" r="32479"/>
          <a:stretch/>
        </p:blipFill>
        <p:spPr>
          <a:xfrm>
            <a:off x="311700" y="1504450"/>
            <a:ext cx="2776349" cy="271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 Files</a:t>
            </a:r>
            <a:endParaRPr/>
          </a:p>
        </p:txBody>
      </p:sp>
      <p:sp>
        <p:nvSpPr>
          <p:cNvPr id="429" name="Google Shape;429;p62"/>
          <p:cNvSpPr txBox="1">
            <a:spLocks noGrp="1"/>
          </p:cNvSpPr>
          <p:nvPr>
            <p:ph type="body" idx="1"/>
          </p:nvPr>
        </p:nvSpPr>
        <p:spPr>
          <a:xfrm>
            <a:off x="311950" y="1152475"/>
            <a:ext cx="8520600" cy="14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Char char="●"/>
            </a:pPr>
            <a:r>
              <a:rPr lang="en"/>
              <a:t>To add Spanish support, all we need is a </a:t>
            </a:r>
            <a:r>
              <a:rPr lang="en" i="1">
                <a:solidFill>
                  <a:schemeClr val="lt2"/>
                </a:solidFill>
              </a:rPr>
              <a:t>values-es</a:t>
            </a:r>
            <a:r>
              <a:rPr lang="en"/>
              <a:t> folder and </a:t>
            </a:r>
            <a:r>
              <a:rPr lang="en" i="1">
                <a:solidFill>
                  <a:schemeClr val="lt2"/>
                </a:solidFill>
              </a:rPr>
              <a:t>another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 i="1">
                <a:solidFill>
                  <a:schemeClr val="lt2"/>
                </a:solidFill>
              </a:rPr>
              <a:t>strings.xml</a:t>
            </a:r>
            <a:r>
              <a:rPr lang="en"/>
              <a:t> file with Spanish strings in it.</a:t>
            </a:r>
            <a:endParaRPr/>
          </a:p>
        </p:txBody>
      </p:sp>
      <p:pic>
        <p:nvPicPr>
          <p:cNvPr id="430" name="Google Shape;43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138" y="2487450"/>
            <a:ext cx="5879732" cy="222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 Files</a:t>
            </a:r>
            <a:endParaRPr/>
          </a:p>
        </p:txBody>
      </p:sp>
      <p:sp>
        <p:nvSpPr>
          <p:cNvPr id="436" name="Google Shape;436;p63"/>
          <p:cNvSpPr txBox="1">
            <a:spLocks noGrp="1"/>
          </p:cNvSpPr>
          <p:nvPr>
            <p:ph type="body" idx="1"/>
          </p:nvPr>
        </p:nvSpPr>
        <p:spPr>
          <a:xfrm>
            <a:off x="311950" y="1152475"/>
            <a:ext cx="8520600" cy="14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Char char="●"/>
            </a:pPr>
            <a:r>
              <a:rPr lang="en"/>
              <a:t>Or, to have a different layout for our login screen while in landscape mode, </a:t>
            </a:r>
            <a:r>
              <a:rPr lang="en" i="1">
                <a:solidFill>
                  <a:schemeClr val="lt2"/>
                </a:solidFill>
              </a:rPr>
              <a:t>layout-land/activity_login.xml</a:t>
            </a:r>
            <a:r>
              <a:rPr lang="en"/>
              <a:t>.</a:t>
            </a:r>
            <a:endParaRPr/>
          </a:p>
        </p:txBody>
      </p:sp>
      <p:pic>
        <p:nvPicPr>
          <p:cNvPr id="437" name="Google Shape;43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1438" y="2214600"/>
            <a:ext cx="4341123" cy="260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4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394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Rich ActivityBehavior</a:t>
            </a:r>
            <a:endParaRPr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Activity</a:t>
            </a:r>
            <a:endParaRPr/>
          </a:p>
        </p:txBody>
      </p:sp>
      <p:sp>
        <p:nvSpPr>
          <p:cNvPr id="448" name="Google Shape;448;p65"/>
          <p:cNvSpPr txBox="1">
            <a:spLocks noGrp="1"/>
          </p:cNvSpPr>
          <p:nvPr>
            <p:ph type="body" idx="1"/>
          </p:nvPr>
        </p:nvSpPr>
        <p:spPr>
          <a:xfrm>
            <a:off x="2968950" y="1152475"/>
            <a:ext cx="5863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This section of lecture also has a set of step-by-step instructions:</a:t>
            </a:r>
            <a:br>
              <a:rPr lang="en"/>
            </a:br>
            <a:r>
              <a:rPr lang="en" u="sng">
                <a:solidFill>
                  <a:schemeClr val="l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https://github.com/nickcapurso/SE-Summit-Android-Workshop/tree/master/instructions/3%20-%20Login%20Code</a:t>
            </a:r>
            <a:endParaRPr>
              <a:solidFill>
                <a:schemeClr val="lt2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However it’s in </a:t>
            </a:r>
            <a:r>
              <a:rPr lang="en" i="1">
                <a:solidFill>
                  <a:schemeClr val="lt2"/>
                </a:solidFill>
              </a:rPr>
              <a:t>Java</a:t>
            </a:r>
            <a:r>
              <a:rPr lang="en"/>
              <a:t>, but it’s all the same concepts and a similar-looking screen.</a:t>
            </a:r>
            <a:endParaRPr/>
          </a:p>
        </p:txBody>
      </p:sp>
      <p:pic>
        <p:nvPicPr>
          <p:cNvPr id="449" name="Google Shape;44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625" y="1152475"/>
            <a:ext cx="1921712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Behavior Code goes in the Activity class</a:t>
            </a:r>
            <a:endParaRPr/>
          </a:p>
        </p:txBody>
      </p:sp>
      <p:sp>
        <p:nvSpPr>
          <p:cNvPr id="455" name="Google Shape;455;p66"/>
          <p:cNvSpPr txBox="1">
            <a:spLocks noGrp="1"/>
          </p:cNvSpPr>
          <p:nvPr>
            <p:ph type="body" idx="1"/>
          </p:nvPr>
        </p:nvSpPr>
        <p:spPr>
          <a:xfrm>
            <a:off x="434415" y="1544360"/>
            <a:ext cx="8520600" cy="36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CC7832"/>
                </a:solidFill>
                <a:highlight>
                  <a:srgbClr val="2B2B2B"/>
                </a:highlight>
                <a:latin typeface="Arial"/>
                <a:ea typeface="Arial"/>
                <a:cs typeface="Arial"/>
                <a:sym typeface="Arial"/>
              </a:rPr>
              <a:t>class </a:t>
            </a:r>
            <a:r>
              <a:rPr lang="en" sz="1800" dirty="0">
                <a:solidFill>
                  <a:srgbClr val="A9B7C6"/>
                </a:solidFill>
                <a:highlight>
                  <a:srgbClr val="2B2B2B"/>
                </a:highlight>
                <a:latin typeface="Arial"/>
                <a:ea typeface="Arial"/>
                <a:cs typeface="Arial"/>
                <a:sym typeface="Arial"/>
              </a:rPr>
              <a:t>MainActivity : AppCompatActivity() {</a:t>
            </a:r>
            <a:endParaRPr sz="1800" dirty="0">
              <a:solidFill>
                <a:srgbClr val="A9B7C6"/>
              </a:solidFill>
              <a:highlight>
                <a:srgbClr val="2B2B2B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A9B7C6"/>
                </a:solidFill>
                <a:highlight>
                  <a:srgbClr val="2B2B2B"/>
                </a:highlight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1800" dirty="0">
                <a:solidFill>
                  <a:srgbClr val="CC7832"/>
                </a:solidFill>
                <a:highlight>
                  <a:srgbClr val="2B2B2B"/>
                </a:highlight>
                <a:latin typeface="Arial"/>
                <a:ea typeface="Arial"/>
                <a:cs typeface="Arial"/>
                <a:sym typeface="Arial"/>
              </a:rPr>
              <a:t>override fun </a:t>
            </a:r>
            <a:r>
              <a:rPr lang="en" sz="1800" dirty="0">
                <a:solidFill>
                  <a:srgbClr val="FFC66D"/>
                </a:solidFill>
                <a:highlight>
                  <a:srgbClr val="2B2B2B"/>
                </a:highlight>
                <a:latin typeface="Arial"/>
                <a:ea typeface="Arial"/>
                <a:cs typeface="Arial"/>
                <a:sym typeface="Arial"/>
              </a:rPr>
              <a:t>onCreate</a:t>
            </a:r>
            <a:r>
              <a:rPr lang="en" sz="1800" dirty="0">
                <a:solidFill>
                  <a:srgbClr val="A9B7C6"/>
                </a:solidFill>
                <a:highlight>
                  <a:srgbClr val="2B2B2B"/>
                </a:highlight>
                <a:latin typeface="Arial"/>
                <a:ea typeface="Arial"/>
                <a:cs typeface="Arial"/>
                <a:sym typeface="Arial"/>
              </a:rPr>
              <a:t>(savedInstanceState: Bundle?) {</a:t>
            </a:r>
            <a:endParaRPr sz="1800" dirty="0">
              <a:solidFill>
                <a:srgbClr val="A9B7C6"/>
              </a:solidFill>
              <a:highlight>
                <a:srgbClr val="2B2B2B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A9B7C6"/>
                </a:solidFill>
                <a:highlight>
                  <a:srgbClr val="2B2B2B"/>
                </a:highlight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" sz="1800" dirty="0">
                <a:solidFill>
                  <a:srgbClr val="CC7832"/>
                </a:solidFill>
                <a:highlight>
                  <a:srgbClr val="2B2B2B"/>
                </a:highlight>
                <a:latin typeface="Arial"/>
                <a:ea typeface="Arial"/>
                <a:cs typeface="Arial"/>
                <a:sym typeface="Arial"/>
              </a:rPr>
              <a:t>super</a:t>
            </a:r>
            <a:r>
              <a:rPr lang="en" sz="1800" dirty="0">
                <a:solidFill>
                  <a:srgbClr val="A9B7C6"/>
                </a:solidFill>
                <a:highlight>
                  <a:srgbClr val="2B2B2B"/>
                </a:highlight>
                <a:latin typeface="Arial"/>
                <a:ea typeface="Arial"/>
                <a:cs typeface="Arial"/>
                <a:sym typeface="Arial"/>
              </a:rPr>
              <a:t>.onCreate(savedInstanceState)</a:t>
            </a:r>
            <a:endParaRPr sz="1800" dirty="0">
              <a:solidFill>
                <a:srgbClr val="A9B7C6"/>
              </a:solidFill>
              <a:highlight>
                <a:srgbClr val="2B2B2B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A9B7C6"/>
                </a:solidFill>
                <a:highlight>
                  <a:srgbClr val="2B2B2B"/>
                </a:highlight>
                <a:latin typeface="Arial"/>
                <a:ea typeface="Arial"/>
                <a:cs typeface="Arial"/>
                <a:sym typeface="Arial"/>
              </a:rPr>
              <a:t>       setContentView(R.layout.</a:t>
            </a:r>
            <a:r>
              <a:rPr lang="en" sz="1800" i="1" dirty="0">
                <a:solidFill>
                  <a:srgbClr val="9876AA"/>
                </a:solidFill>
                <a:highlight>
                  <a:srgbClr val="2B2B2B"/>
                </a:highlight>
                <a:latin typeface="Arial"/>
                <a:ea typeface="Arial"/>
                <a:cs typeface="Arial"/>
                <a:sym typeface="Arial"/>
              </a:rPr>
              <a:t>activity_login</a:t>
            </a:r>
            <a:r>
              <a:rPr lang="en" sz="1800" dirty="0">
                <a:solidFill>
                  <a:srgbClr val="A9B7C6"/>
                </a:solidFill>
                <a:highlight>
                  <a:srgbClr val="2B2B2B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endParaRPr sz="1800" dirty="0">
              <a:solidFill>
                <a:srgbClr val="A9B7C6"/>
              </a:solidFill>
              <a:highlight>
                <a:srgbClr val="2B2B2B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A9B7C6"/>
                </a:solidFill>
                <a:highlight>
                  <a:srgbClr val="2B2B2B"/>
                </a:highlight>
                <a:latin typeface="Arial"/>
                <a:ea typeface="Arial"/>
                <a:cs typeface="Arial"/>
                <a:sym typeface="Arial"/>
              </a:rPr>
              <a:t>   }</a:t>
            </a:r>
            <a:endParaRPr sz="1800" dirty="0">
              <a:solidFill>
                <a:srgbClr val="A9B7C6"/>
              </a:solidFill>
              <a:highlight>
                <a:srgbClr val="2B2B2B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rgbClr val="A9B7C6"/>
                </a:solidFill>
                <a:highlight>
                  <a:srgbClr val="2B2B2B"/>
                </a:highlight>
                <a:latin typeface="Arial"/>
                <a:ea typeface="Arial"/>
                <a:cs typeface="Arial"/>
                <a:sym typeface="Arial"/>
              </a:rPr>
              <a:t>}</a:t>
            </a: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rgbClr val="A9B7C6"/>
                </a:solidFill>
                <a:highlight>
                  <a:srgbClr val="2B2B2B"/>
                </a:highlight>
                <a:latin typeface="Arial"/>
                <a:cs typeface="Arial"/>
                <a:sym typeface="Arial"/>
              </a:rPr>
              <a:t>F</a:t>
            </a:r>
            <a:r>
              <a:rPr lang="en-US" sz="1800" dirty="0">
                <a:solidFill>
                  <a:srgbClr val="A9B7C6"/>
                </a:solidFill>
                <a:highlight>
                  <a:srgbClr val="2B2B2B"/>
                </a:highlight>
                <a:latin typeface="Arial"/>
                <a:cs typeface="Arial"/>
                <a:sym typeface="Arial"/>
              </a:rPr>
              <a:t>o</a:t>
            </a:r>
            <a:r>
              <a:rPr lang="en" sz="1800" dirty="0">
                <a:solidFill>
                  <a:srgbClr val="A9B7C6"/>
                </a:solidFill>
                <a:highlight>
                  <a:srgbClr val="2B2B2B"/>
                </a:highlight>
                <a:latin typeface="Arial"/>
                <a:cs typeface="Arial"/>
                <a:sym typeface="Arial"/>
              </a:rPr>
              <a:t>r each view we need to create a variable, set a value for it, set up any event-listeners.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3DDC84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3DDC84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10650</TotalTime>
  <Words>3390</Words>
  <Application>Microsoft Office PowerPoint</Application>
  <PresentationFormat>On-screen Show (16:9)</PresentationFormat>
  <Paragraphs>473</Paragraphs>
  <Slides>96</Slides>
  <Notes>95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0" baseType="lpstr">
      <vt:lpstr>Roboto Mono</vt:lpstr>
      <vt:lpstr>Arial</vt:lpstr>
      <vt:lpstr>Proxima Nova</vt:lpstr>
      <vt:lpstr>Spearmint</vt:lpstr>
      <vt:lpstr>CSCI 4237  Software Design for Handheld Devices</vt:lpstr>
      <vt:lpstr>Who am I?  Retired Army (Communications/Automation)  IT Director 10 years  Professor/Adjunct Professor USMA, GMU, WUST  Cyber, IT       </vt:lpstr>
      <vt:lpstr>What do I do?</vt:lpstr>
      <vt:lpstr>What are we doing today?</vt:lpstr>
      <vt:lpstr>Introductions</vt:lpstr>
      <vt:lpstr>Course Syllabus </vt:lpstr>
      <vt:lpstr>CSCI 4237</vt:lpstr>
      <vt:lpstr>GitHub</vt:lpstr>
      <vt:lpstr>Let’s set some expectations...</vt:lpstr>
      <vt:lpstr>Class Format</vt:lpstr>
      <vt:lpstr>Disclaimers</vt:lpstr>
      <vt:lpstr>Materials</vt:lpstr>
      <vt:lpstr>Materials</vt:lpstr>
      <vt:lpstr>Materials</vt:lpstr>
      <vt:lpstr>Materials</vt:lpstr>
      <vt:lpstr>Grading Structure</vt:lpstr>
      <vt:lpstr>Grading Structure</vt:lpstr>
      <vt:lpstr>Grading Structure</vt:lpstr>
      <vt:lpstr>Projects </vt:lpstr>
      <vt:lpstr>Grading Structure</vt:lpstr>
      <vt:lpstr>Late Policy</vt:lpstr>
      <vt:lpstr>Office Hours</vt:lpstr>
      <vt:lpstr>Schedule</vt:lpstr>
      <vt:lpstr>Student Expectations</vt:lpstr>
      <vt:lpstr>Student Expectations</vt:lpstr>
      <vt:lpstr>Plagiarism</vt:lpstr>
      <vt:lpstr>Why Android? </vt:lpstr>
      <vt:lpstr>Well, first… why mobile?</vt:lpstr>
      <vt:lpstr>Market Share - This Class (Last Semester)</vt:lpstr>
      <vt:lpstr>Device Fragmentation</vt:lpstr>
      <vt:lpstr>As a Developer</vt:lpstr>
      <vt:lpstr>As a Developer</vt:lpstr>
      <vt:lpstr>What else is cool about Android?</vt:lpstr>
      <vt:lpstr>What else is cool about Android?</vt:lpstr>
      <vt:lpstr>What else is cool about Android?</vt:lpstr>
      <vt:lpstr>Android Development</vt:lpstr>
      <vt:lpstr>Our Main Tools</vt:lpstr>
      <vt:lpstr>Android Studio</vt:lpstr>
      <vt:lpstr>Kotlin</vt:lpstr>
      <vt:lpstr>Kotlin</vt:lpstr>
      <vt:lpstr>Kotlin</vt:lpstr>
      <vt:lpstr>Kotlin</vt:lpstr>
      <vt:lpstr>Kotlin - Shorter Syntax</vt:lpstr>
      <vt:lpstr>Kotlin - Shorter Syntax</vt:lpstr>
      <vt:lpstr>Kotlin - Shorter Syntax</vt:lpstr>
      <vt:lpstr>Kotlin - Shorter Syntax</vt:lpstr>
      <vt:lpstr>Kotlin - Immutability</vt:lpstr>
      <vt:lpstr>Kotlin - Immutability</vt:lpstr>
      <vt:lpstr>Kotlin - Immutability</vt:lpstr>
      <vt:lpstr>Kotlin - Nullability</vt:lpstr>
      <vt:lpstr>Homework 1 - Part 1 - Install Programs</vt:lpstr>
      <vt:lpstr>Creating a new Android Project</vt:lpstr>
      <vt:lpstr>PowerPoint Presentation</vt:lpstr>
      <vt:lpstr>PowerPoint Presentation</vt:lpstr>
      <vt:lpstr>PowerPoint Presentation</vt:lpstr>
      <vt:lpstr>Choosing a minimum SDK </vt:lpstr>
      <vt:lpstr>Choosing a minimum SDK </vt:lpstr>
      <vt:lpstr>Project View</vt:lpstr>
      <vt:lpstr>Project View</vt:lpstr>
      <vt:lpstr>Project View</vt:lpstr>
      <vt:lpstr>Activities</vt:lpstr>
      <vt:lpstr>Activities</vt:lpstr>
      <vt:lpstr>Main Activity</vt:lpstr>
      <vt:lpstr>UI Design</vt:lpstr>
      <vt:lpstr>UI Design</vt:lpstr>
      <vt:lpstr>Layouts - LinearLayout</vt:lpstr>
      <vt:lpstr>Layouts - LinearLayout</vt:lpstr>
      <vt:lpstr>Layouts - RelativeLayout</vt:lpstr>
      <vt:lpstr>Layouts - RelativeLayout</vt:lpstr>
      <vt:lpstr>Layouts - RelativeLayout</vt:lpstr>
      <vt:lpstr>Layouts - ConstraintLayout</vt:lpstr>
      <vt:lpstr>Layouts - ConstraintLayout</vt:lpstr>
      <vt:lpstr>Layouts - ConstraintLayout</vt:lpstr>
      <vt:lpstr>Login Activity</vt:lpstr>
      <vt:lpstr>Login Activity</vt:lpstr>
      <vt:lpstr>Login Activity</vt:lpstr>
      <vt:lpstr>Login Activity</vt:lpstr>
      <vt:lpstr>Understanding Dimensions</vt:lpstr>
      <vt:lpstr>Understanding Dimensions</vt:lpstr>
      <vt:lpstr>Understanding Dimensions</vt:lpstr>
      <vt:lpstr>Understanding Dimensions</vt:lpstr>
      <vt:lpstr>Understanding Dimensions</vt:lpstr>
      <vt:lpstr>Understanding Dimensions</vt:lpstr>
      <vt:lpstr>Understanding Dimensions</vt:lpstr>
      <vt:lpstr>Understanding Dimensions</vt:lpstr>
      <vt:lpstr>LinearLayout</vt:lpstr>
      <vt:lpstr>Resource Files</vt:lpstr>
      <vt:lpstr>Resource Files</vt:lpstr>
      <vt:lpstr>Resource Files</vt:lpstr>
      <vt:lpstr>Resource Files</vt:lpstr>
      <vt:lpstr>Resource Files</vt:lpstr>
      <vt:lpstr>Resource Files</vt:lpstr>
      <vt:lpstr>Resource Files</vt:lpstr>
      <vt:lpstr>Rich ActivityBehavior</vt:lpstr>
      <vt:lpstr>Login Activity</vt:lpstr>
      <vt:lpstr>Behavior Code goes in the Activity class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4237  Software Design for Handheld Devices</dc:title>
  <cp:lastModifiedBy>Mike Cobb</cp:lastModifiedBy>
  <cp:revision>8</cp:revision>
  <dcterms:modified xsi:type="dcterms:W3CDTF">2023-02-10T04:07:39Z</dcterms:modified>
</cp:coreProperties>
</file>